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58" r:id="rId4"/>
    <p:sldId id="261" r:id="rId5"/>
    <p:sldId id="262" r:id="rId6"/>
    <p:sldId id="263" r:id="rId7"/>
    <p:sldId id="265" r:id="rId8"/>
    <p:sldId id="266" r:id="rId9"/>
    <p:sldId id="264" r:id="rId10"/>
    <p:sldId id="272" r:id="rId11"/>
    <p:sldId id="273" r:id="rId12"/>
    <p:sldId id="260" r:id="rId13"/>
    <p:sldId id="267" r:id="rId14"/>
    <p:sldId id="268" r:id="rId15"/>
    <p:sldId id="279" r:id="rId16"/>
    <p:sldId id="259" r:id="rId17"/>
    <p:sldId id="271" r:id="rId18"/>
    <p:sldId id="280" r:id="rId19"/>
    <p:sldId id="281" r:id="rId20"/>
    <p:sldId id="282" r:id="rId21"/>
    <p:sldId id="283" r:id="rId22"/>
    <p:sldId id="284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14FC-6547-48AF-8338-716BF10C04AD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7FC0-6842-49E9-9578-71E9F8E0B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14FC-6547-48AF-8338-716BF10C04AD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7FC0-6842-49E9-9578-71E9F8E0B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14FC-6547-48AF-8338-716BF10C04AD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7FC0-6842-49E9-9578-71E9F8E0B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14FC-6547-48AF-8338-716BF10C04AD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7FC0-6842-49E9-9578-71E9F8E0B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14FC-6547-48AF-8338-716BF10C04AD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7FC0-6842-49E9-9578-71E9F8E0B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14FC-6547-48AF-8338-716BF10C04AD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7FC0-6842-49E9-9578-71E9F8E0B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14FC-6547-48AF-8338-716BF10C04AD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7FC0-6842-49E9-9578-71E9F8E0B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14FC-6547-48AF-8338-716BF10C04AD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7FC0-6842-49E9-9578-71E9F8E0B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14FC-6547-48AF-8338-716BF10C04AD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7FC0-6842-49E9-9578-71E9F8E0B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14FC-6547-48AF-8338-716BF10C04AD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7FC0-6842-49E9-9578-71E9F8E0B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14FC-6547-48AF-8338-716BF10C04AD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7FC0-6842-49E9-9578-71E9F8E0BF9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88000">
              <a:schemeClr val="bg2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F3114FC-6547-48AF-8338-716BF10C04AD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E217FC0-6842-49E9-9578-71E9F8E0B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136904" cy="4278337"/>
          </a:xfrm>
        </p:spPr>
        <p:txBody>
          <a:bodyPr/>
          <a:lstStyle/>
          <a:p>
            <a:pPr algn="ctr"/>
            <a:r>
              <a:rPr lang="ru-RU" sz="2800" dirty="0" smtClean="0"/>
              <a:t>Консультация для родителей</a:t>
            </a: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>«</a:t>
            </a:r>
            <a:r>
              <a:rPr lang="ru-RU" sz="8000" dirty="0" smtClean="0">
                <a:latin typeface="Agatha-Modern" panose="020B7200000000000000" pitchFamily="34" charset="0"/>
              </a:rPr>
              <a:t>Вежливость </a:t>
            </a:r>
            <a:r>
              <a:rPr lang="ru-RU" sz="8000" dirty="0" smtClean="0">
                <a:latin typeface="Agatha-Modern" panose="020B7200000000000000" pitchFamily="34" charset="0"/>
              </a:rPr>
              <a:t>воспитывается </a:t>
            </a:r>
            <a:r>
              <a:rPr lang="ru-RU" sz="8000" dirty="0" smtClean="0">
                <a:latin typeface="Agatha-Modern" panose="020B7200000000000000" pitchFamily="34" charset="0"/>
              </a:rPr>
              <a:t>вежливостью»</a:t>
            </a:r>
            <a:endParaRPr lang="ru-RU" sz="8000" dirty="0">
              <a:latin typeface="Agatha-Modern" panose="020B7200000000000000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714884"/>
            <a:ext cx="8064896" cy="1954476"/>
          </a:xfrm>
        </p:spPr>
        <p:txBody>
          <a:bodyPr>
            <a:noAutofit/>
          </a:bodyPr>
          <a:lstStyle/>
          <a:p>
            <a:pPr algn="r"/>
            <a:r>
              <a:rPr lang="ru-RU" sz="1600" dirty="0" smtClean="0"/>
              <a:t>Подготовил: </a:t>
            </a:r>
            <a:r>
              <a:rPr lang="ru-RU" sz="1600" dirty="0" smtClean="0"/>
              <a:t>Воспитатель </a:t>
            </a:r>
            <a:r>
              <a:rPr lang="ru-RU" sz="1600" dirty="0" err="1" smtClean="0"/>
              <a:t>Ломидзе</a:t>
            </a:r>
            <a:r>
              <a:rPr lang="ru-RU" sz="1600" dirty="0" smtClean="0"/>
              <a:t> Ю.С.</a:t>
            </a:r>
          </a:p>
          <a:p>
            <a:pPr algn="r"/>
            <a:r>
              <a:rPr lang="ru-RU" sz="800" dirty="0" smtClean="0"/>
              <a:t>При подготовке использовались материалы из открытых </a:t>
            </a:r>
            <a:r>
              <a:rPr lang="ru-RU" sz="800" dirty="0" smtClean="0"/>
              <a:t>источников</a:t>
            </a:r>
          </a:p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Апрель 2022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94312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216" y="260648"/>
            <a:ext cx="86409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>
                <a:solidFill>
                  <a:srgbClr val="FF0000"/>
                </a:solidFill>
                <a:latin typeface="Boyarsky" panose="020B0604020202020204" pitchFamily="33" charset="0"/>
              </a:rPr>
              <a:t>Закрывать рот.</a:t>
            </a:r>
            <a:r>
              <a:rPr lang="ru-RU" sz="2400" dirty="0" smtClean="0"/>
              <a:t> Уважать здоровье других людей вокруг и закрывать рот, когда вы кашляете, зеваете или что-то жуете, – это проявление вежливости и мера безопасности.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08" y="2060848"/>
            <a:ext cx="871296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>
                <a:solidFill>
                  <a:srgbClr val="FF0000"/>
                </a:solidFill>
                <a:latin typeface="Boyarsky" panose="020B0604020202020204" pitchFamily="33" charset="0"/>
              </a:rPr>
              <a:t>Дружелюбие и доброта </a:t>
            </a:r>
            <a:r>
              <a:rPr lang="ru-RU" sz="2400" dirty="0" smtClean="0"/>
              <a:t>по отношению к другим - «золотое правило». Это правило имеет непосредственное отношение к сочувствию. Это одно из первых правил, которому вы должны научить своих детей. Оно поможет им заводить дружбу и хорошо разбираться в жизненных ситуациях.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6216" y="4869160"/>
            <a:ext cx="83902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Boyarsky" panose="020B0604020202020204" pitchFamily="33" charset="0"/>
              </a:rPr>
              <a:t>Помогать другим</a:t>
            </a:r>
            <a:r>
              <a:rPr lang="ru-RU" sz="2400" dirty="0" smtClean="0"/>
              <a:t>. Это правило тесно связано с золотым правилом. Ваш ребенок должен быть готов помогать другим, если в этом есть нужда.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7037743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784887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Boyarsky" panose="020B0604020202020204" pitchFamily="33" charset="0"/>
              </a:rPr>
              <a:t>Следовать правилам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r>
              <a:rPr lang="ru-RU" sz="2400" dirty="0" smtClean="0"/>
              <a:t> Это последнее правило является базовым, но обязательным.</a:t>
            </a:r>
          </a:p>
          <a:p>
            <a:endParaRPr lang="ru-RU" sz="2800" dirty="0">
              <a:solidFill>
                <a:srgbClr val="FF0000"/>
              </a:solidFill>
              <a:latin typeface="Boyarsky" panose="020B0604020202020204" pitchFamily="33" charset="0"/>
            </a:endParaRPr>
          </a:p>
          <a:p>
            <a:r>
              <a:rPr lang="ru-RU" sz="2800" dirty="0" smtClean="0">
                <a:solidFill>
                  <a:srgbClr val="FF0000"/>
                </a:solidFill>
                <a:latin typeface="Boyarsky" panose="020B0604020202020204" pitchFamily="33" charset="0"/>
              </a:rPr>
              <a:t>Уважать авторитет </a:t>
            </a:r>
            <a:r>
              <a:rPr lang="ru-RU" sz="2400" dirty="0" smtClean="0"/>
              <a:t>– это тоже проявление хороших манер и ваш ребенок должен знать это.</a:t>
            </a:r>
          </a:p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717032"/>
            <a:ext cx="7848872" cy="25237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Comic Sans MS" panose="030F0702030302020204" pitchFamily="66" charset="0"/>
              </a:rPr>
              <a:t>С помощью этих простых правил вы сможете научить своего ребенка правилам этикета, но это не значит, что список правил окончательный, вы сами можете добавлять в него то, что считаете нужным.</a:t>
            </a:r>
          </a:p>
          <a:p>
            <a:pPr algn="ctr"/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89669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23528" y="188640"/>
            <a:ext cx="864096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Памятка для родителей</a:t>
            </a:r>
          </a:p>
          <a:p>
            <a:pPr algn="ctr"/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«Как помочь ребенку быть вежливым»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0646" y="1340768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Стремитесь всегда в своей речи употреблять вежливые «волшебные» слова сами. Помните, что Вы яркий пример для подражания.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Убедите своих родственников, окружающих ребенка, в том, что вежливые слова в вашей семье – это норма.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Расскажите ребёнку о силе «волшебных слов».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Всегда здоровайтесь и прощайтесь с ребёнком. Старайтесь употреблять различные формы приветствия и прощания (добрый день, доброе утро, всего доброго, до скорого свидания, всех благ и так далее).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Научите ребёнка основному правилу вежливости: здороваться всегда и везде со всеми, кого в этот день видишь в первый раз.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Не забывайте: обучая вежливости, будьте всегда вежливы сами!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840769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0" y="750"/>
            <a:ext cx="9143200" cy="6857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anose="02000503020000020003" pitchFamily="2" charset="0"/>
              </a:rPr>
              <a:t>Правила воспитания вежливого человека </a:t>
            </a:r>
          </a:p>
          <a:p>
            <a:endParaRPr lang="ru-RU" sz="8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    Не оскорбляйте человеческое достоинство сына или дочки. Не говорите при нем, а тем более обращаясь к нему, грубых слов. Не применяйте физических способов наказания.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    Не делайте бесконечных замечаний по пустячным поводам. Поощряйте детскую самостоятельность.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    Будьте единодушны и постоянны в своих требованиях. Несогласие высказывайте не при ребенке.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    Прежде чем предъявить требования к ребенку, предъявите их к себе.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    Проявляйте интерес к жизни и проблемам ребенка – подражая, он очень скоро вернет это Вам.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    Будьте искренними: ваши показные вежливость и чуткость к окружающим легко распознаются ребенком - он учится лжи и лицемерию.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    Поступайте с другими людьми тактично, будьте терпеливым к чужим недостаткам: это будет для вашего ребенка уроком доброты и человечности.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    Не говорите о   людях неуважительно, плохо: ребенок вырастет и станет отзываться о вас так же.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    Поведение – нравственное мерило человека. Проявляйте благородство при любых обстоятельствах. Станьте примером для своего ребенка.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090165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6562" y="1196752"/>
            <a:ext cx="874792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1. Начинайте утро с улыбки.</a:t>
            </a:r>
          </a:p>
          <a:p>
            <a:r>
              <a:rPr lang="ru-RU" dirty="0" smtClean="0"/>
              <a:t>2. Не думайте о ребенке с тревогой.</a:t>
            </a:r>
          </a:p>
          <a:p>
            <a:r>
              <a:rPr lang="ru-RU" dirty="0" smtClean="0"/>
              <a:t>3. Умейте читать ребенка.</a:t>
            </a:r>
          </a:p>
          <a:p>
            <a:r>
              <a:rPr lang="ru-RU" dirty="0" smtClean="0"/>
              <a:t>4. Не сравнивайте детей друг с другом.</a:t>
            </a:r>
          </a:p>
          <a:p>
            <a:r>
              <a:rPr lang="ru-RU" dirty="0" smtClean="0"/>
              <a:t>5. Хвалите часто и от души.</a:t>
            </a:r>
          </a:p>
          <a:p>
            <a:r>
              <a:rPr lang="ru-RU" dirty="0" smtClean="0"/>
              <a:t>6. Отделяйте поведение ребенка от его сущности.</a:t>
            </a:r>
          </a:p>
          <a:p>
            <a:r>
              <a:rPr lang="ru-RU" dirty="0" smtClean="0"/>
              <a:t>7.  Испытывайте радость от совместной с ребенком деятельности.</a:t>
            </a:r>
          </a:p>
          <a:p>
            <a:r>
              <a:rPr lang="ru-RU" dirty="0" smtClean="0"/>
              <a:t>8.  Дайте понять ребенку, что он самый любимый и желанный.</a:t>
            </a:r>
          </a:p>
          <a:p>
            <a:r>
              <a:rPr lang="ru-RU" dirty="0" smtClean="0"/>
              <a:t>9.  Не будьте равнодушны к внутреннему миру и переживаниям своих детей.</a:t>
            </a:r>
          </a:p>
          <a:p>
            <a:r>
              <a:rPr lang="ru-RU" dirty="0" smtClean="0"/>
              <a:t>10. Старайтесь не показывать детям свои отрицательные эмоции, не подавайте дурной пример.</a:t>
            </a:r>
          </a:p>
          <a:p>
            <a:r>
              <a:rPr lang="ru-RU" dirty="0" smtClean="0"/>
              <a:t>11. Старайтесь не создавать таких ситуаций, в которых ребенок может проявить свое негативное поведение.</a:t>
            </a:r>
          </a:p>
          <a:p>
            <a:r>
              <a:rPr lang="ru-RU" dirty="0" smtClean="0"/>
              <a:t>12. Как можно больше хвалите ребенка даже за незначительные успехи.</a:t>
            </a:r>
          </a:p>
          <a:p>
            <a:r>
              <a:rPr lang="ru-RU" dirty="0" smtClean="0"/>
              <a:t>13. Если хотите развить у ребенка те или иные качества, старайтесь относиться к нему так, словно они у него есть.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88640"/>
            <a:ext cx="7619394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dirty="0" smtClean="0">
                <a:latin typeface="GothicG" panose="00000400000000000000" pitchFamily="2" charset="0"/>
                <a:cs typeface="GothicG" panose="00000400000000000000" pitchFamily="2" charset="0"/>
              </a:rPr>
              <a:t>Правила общения в семье</a:t>
            </a:r>
            <a:endParaRPr lang="ru-RU" sz="4000" dirty="0">
              <a:latin typeface="GothicG" panose="00000400000000000000" pitchFamily="2" charset="0"/>
              <a:cs typeface="GothicG" panose="000004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22072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755576" y="132589"/>
            <a:ext cx="7488832" cy="92014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развить в себе вежливость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340768"/>
            <a:ext cx="885698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Изучение этикета.</a:t>
            </a:r>
            <a:r>
              <a:rPr lang="ru-RU" sz="2000" dirty="0"/>
              <a:t> Для того чтобы следовать общепринятым нормам поведения вежливого человека – эти нормы необходимо знать. Изучая этикет и стараясь ему следовать, человек воспитывает в себе вежливость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Чтение</a:t>
            </a:r>
            <a:r>
              <a:rPr lang="ru-RU" sz="2000" dirty="0"/>
              <a:t>. Не каждый начитанный человек вежлив – но каждый вежливый человек начитан. Чем шире кругозор человека – тем с большим уважением он относится к окружающим; и тем ближе он к воспитанию в себе вежливости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</a:t>
            </a:r>
            <a:r>
              <a:rPr lang="ru-RU" sz="20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 собой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r>
              <a:rPr lang="ru-RU" sz="2000" dirty="0"/>
              <a:t>Развивая в себе умение внимательно, не перебивая, слушать собеседника – человек вырабатывает в себе вежливость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Общение</a:t>
            </a:r>
            <a:r>
              <a:rPr lang="ru-RU" sz="2000" dirty="0"/>
              <a:t>. Нет ничего лучше для достижения вежливости, чем вдумчивое общение с вежливым человеком.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0377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yarsky" panose="020B0604020202020204" pitchFamily="33" charset="0"/>
              </a:rPr>
              <a:t>Основные правила культурного поведения, которые должны быть сформированы у дошкольника 5-6 лет</a:t>
            </a:r>
          </a:p>
          <a:p>
            <a:endParaRPr lang="ru-RU" dirty="0" smtClean="0"/>
          </a:p>
          <a:p>
            <a:pPr marL="285750" indent="-28575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Умение считаться в игре с желаниями и намерениями других детей, играть вместе общими игрушками, уступать.</a:t>
            </a:r>
          </a:p>
          <a:p>
            <a:pPr marL="285750" indent="-28575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v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Детей нужно научить соблюдению правил культурного поведения в общественных местах, в транспорте, за столом, в гостях и т.п.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У детей должна быть воспитана привычка всегда говорить правду.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Важной задачей, приобретающей на этой возрастной ступени особое значение, является формирование взаимоотношений с взрослыми и сверстниками: вежливое внимательное отношение к взрослым, умение дружно играть с детьми, защищать слабого, обиженного.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Необходимо научить детей поддерживать порядок в комнате. В игровом уголке. Правило: «Каждой вещи – своё место».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552588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79173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Просто детям с хорошими манерами проще будет адаптироваться в детском саду, а затем в школе, они научатся быстро соблюдать правила, принятые в коллективе.</a:t>
            </a:r>
          </a:p>
          <a:p>
            <a:endParaRPr lang="ru-RU" sz="2400" i="1" dirty="0"/>
          </a:p>
          <a:p>
            <a:r>
              <a:rPr lang="ru-RU" sz="2400" i="1" dirty="0" smtClean="0"/>
              <a:t>С такими детками проще ходить в гости, в кафе, посещать общественные места, не думая, что они закатят тебе истерику.</a:t>
            </a:r>
          </a:p>
          <a:p>
            <a:endParaRPr lang="ru-RU" sz="2400" i="1" dirty="0" smtClean="0"/>
          </a:p>
          <a:p>
            <a:r>
              <a:rPr lang="ru-RU" sz="2400" i="1" dirty="0" smtClean="0"/>
              <a:t>С вежливым ребенком легче не только окружающим, но он и сам будет себя лучше чувствовать, потому что будет думать о чувствах других людей, и о том, что надо говорить. Эта привычка будет исходить из родительского дома, где дети просто будут повторять то, что делают родители. «Делай, как я делаю».</a:t>
            </a:r>
            <a:endParaRPr lang="ru-RU" sz="2400" i="1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79512" y="126106"/>
            <a:ext cx="8738353" cy="71060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Учить вежливости – для чего это нужно</a:t>
            </a:r>
          </a:p>
        </p:txBody>
      </p:sp>
    </p:spTree>
    <p:extLst>
      <p:ext uri="{BB962C8B-B14F-4D97-AF65-F5344CB8AC3E}">
        <p14:creationId xmlns="" xmlns:p14="http://schemas.microsoft.com/office/powerpoint/2010/main" val="140791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89844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</a:t>
            </a:r>
            <a:r>
              <a:rPr lang="ru-RU" sz="2400" dirty="0"/>
              <a:t>. Что нужно сделать, прежде чем войти в чей- либо дом или квартиру! (Постучать или </a:t>
            </a:r>
            <a:r>
              <a:rPr lang="ru-RU" sz="2400" dirty="0" smtClean="0"/>
              <a:t>позвонить).</a:t>
            </a:r>
            <a:endParaRPr lang="ru-RU" sz="2400" dirty="0"/>
          </a:p>
          <a:p>
            <a:r>
              <a:rPr lang="ru-RU" sz="2400" dirty="0"/>
              <a:t>2. Какие слова произносят при встрече и прощании?</a:t>
            </a:r>
          </a:p>
          <a:p>
            <a:r>
              <a:rPr lang="ru-RU" sz="2400" dirty="0"/>
              <a:t>3. Кто кому должен уступать (в гостях или в транспорте) место?</a:t>
            </a:r>
          </a:p>
          <a:p>
            <a:r>
              <a:rPr lang="ru-RU" sz="2400" dirty="0"/>
              <a:t>4. Нужно ли снимать шапку, когда пришел в гости, театр, библиотеку?</a:t>
            </a:r>
          </a:p>
          <a:p>
            <a:r>
              <a:rPr lang="ru-RU" sz="2400" dirty="0"/>
              <a:t>5. Если ты съел конфету, что ты сделаешь с фантиком?</a:t>
            </a:r>
          </a:p>
          <a:p>
            <a:r>
              <a:rPr lang="ru-RU" sz="2400" dirty="0"/>
              <a:t>6. Почему не нужно рвать цветы в лесу? Почему нельзя ловить жуков и бабочек?</a:t>
            </a:r>
          </a:p>
          <a:p>
            <a:r>
              <a:rPr lang="ru-RU" sz="2400" dirty="0"/>
              <a:t>7. Можно ли назвать вежливым того, кто обижает животных?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60647"/>
            <a:ext cx="7592143" cy="584775"/>
          </a:xfrm>
          <a:prstGeom prst="rect">
            <a:avLst/>
          </a:prstGeom>
          <a:ln cmpd="tri">
            <a:noFill/>
            <a:prstDash val="sysDash"/>
          </a:ln>
        </p:spPr>
        <p:txBody>
          <a:bodyPr wrap="none">
            <a:spAutoFit/>
          </a:bodyPr>
          <a:lstStyle/>
          <a:p>
            <a:pPr algn="ctr"/>
            <a:r>
              <a: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Примерные вопросы для экзамена</a:t>
            </a:r>
          </a:p>
        </p:txBody>
      </p:sp>
    </p:spTree>
    <p:extLst>
      <p:ext uri="{BB962C8B-B14F-4D97-AF65-F5344CB8AC3E}">
        <p14:creationId xmlns="" xmlns:p14="http://schemas.microsoft.com/office/powerpoint/2010/main" val="23880931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19637"/>
            <a:ext cx="799288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</a:rPr>
              <a:t>Игра </a:t>
            </a:r>
            <a:r>
              <a:rPr lang="ru-RU" sz="3200" i="1" dirty="0">
                <a:solidFill>
                  <a:srgbClr val="FF0000"/>
                </a:solidFill>
              </a:rPr>
              <a:t>«Вежливо – невежливо</a:t>
            </a:r>
            <a:r>
              <a:rPr lang="ru-RU" sz="3200" i="1" dirty="0" smtClean="0">
                <a:solidFill>
                  <a:srgbClr val="FF0000"/>
                </a:solidFill>
              </a:rPr>
              <a:t>» </a:t>
            </a:r>
          </a:p>
          <a:p>
            <a:r>
              <a:rPr lang="ru-RU" dirty="0" smtClean="0"/>
              <a:t>Правила: Если </a:t>
            </a:r>
            <a:r>
              <a:rPr lang="ru-RU" dirty="0"/>
              <a:t>вежливо – хлопаем в ладоши, невежливо – топаем ногами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sz="2400" dirty="0"/>
              <a:t>– Поздороваться при встрече...</a:t>
            </a:r>
          </a:p>
          <a:p>
            <a:r>
              <a:rPr lang="ru-RU" sz="2400" dirty="0"/>
              <a:t>– Толкнуть, но не извиниться...</a:t>
            </a:r>
          </a:p>
          <a:p>
            <a:r>
              <a:rPr lang="ru-RU" sz="2400" dirty="0"/>
              <a:t>– Перебивать во время разговора...</a:t>
            </a:r>
          </a:p>
          <a:p>
            <a:r>
              <a:rPr lang="ru-RU" sz="2400" dirty="0"/>
              <a:t>– Уметь соблюдать </a:t>
            </a:r>
            <a:r>
              <a:rPr lang="ru-RU" sz="2400" dirty="0" smtClean="0"/>
              <a:t>тишину</a:t>
            </a:r>
            <a:r>
              <a:rPr lang="ru-RU" sz="2400" dirty="0"/>
              <a:t>...</a:t>
            </a:r>
          </a:p>
          <a:p>
            <a:r>
              <a:rPr lang="ru-RU" sz="2400" dirty="0"/>
              <a:t>– Уметь выслушать </a:t>
            </a:r>
            <a:r>
              <a:rPr lang="ru-RU" sz="2400" dirty="0" smtClean="0"/>
              <a:t>друга…</a:t>
            </a:r>
            <a:endParaRPr lang="ru-RU" sz="2400" dirty="0"/>
          </a:p>
          <a:p>
            <a:r>
              <a:rPr lang="ru-RU" sz="2400" dirty="0"/>
              <a:t>– Пропустить вперед девочек...</a:t>
            </a:r>
          </a:p>
          <a:p>
            <a:r>
              <a:rPr lang="ru-RU" sz="2400" dirty="0"/>
              <a:t>– Уходя, сказать «До свидания</a:t>
            </a:r>
            <a:r>
              <a:rPr lang="ru-RU" sz="2400" dirty="0" smtClean="0"/>
              <a:t>»…</a:t>
            </a:r>
            <a:endParaRPr lang="ru-RU" sz="2400" dirty="0"/>
          </a:p>
          <a:p>
            <a:r>
              <a:rPr lang="ru-RU" sz="2400" dirty="0"/>
              <a:t>– Громко разговаривать...</a:t>
            </a:r>
          </a:p>
          <a:p>
            <a:r>
              <a:rPr lang="ru-RU" sz="2400" dirty="0"/>
              <a:t>– Помочь поднять упавшую вещь...</a:t>
            </a:r>
          </a:p>
          <a:p>
            <a:r>
              <a:rPr lang="ru-RU" sz="2400" dirty="0"/>
              <a:t>– Обозвать обидным словом соседа</a:t>
            </a:r>
            <a:r>
              <a:rPr lang="ru-RU" sz="2400" dirty="0" smtClean="0"/>
              <a:t>...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Отобрать игрушку…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И т.п.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88640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Игры, в которые можно играть </a:t>
            </a:r>
            <a:r>
              <a:rPr lang="ru-RU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детьми </a:t>
            </a:r>
            <a:r>
              <a:rPr lang="ru-RU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компании друзей и знакомых: </a:t>
            </a:r>
            <a:endParaRPr lang="ru-RU" sz="24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61535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404664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Этикет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/>
              <a:t>– </a:t>
            </a:r>
            <a:r>
              <a:rPr lang="ru-RU" sz="3200" i="1" dirty="0" smtClean="0"/>
              <a:t>совокупность правил поведения, касающихся отношения к людям (обхождение с окружающими, формы обращения и приветствий, манеры поведения в общественных местах).</a:t>
            </a:r>
          </a:p>
          <a:p>
            <a:endParaRPr lang="ru-RU" sz="3200" dirty="0" smtClean="0"/>
          </a:p>
          <a:p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Вежливость</a:t>
            </a:r>
            <a:r>
              <a:rPr lang="ru-RU" sz="3200" dirty="0" smtClean="0"/>
              <a:t> - </a:t>
            </a:r>
            <a:r>
              <a:rPr lang="ru-RU" sz="3200" i="1" dirty="0" smtClean="0"/>
              <a:t>способ применения этикета. Общеизвестно, что самое важное в воспитании вежливости ребенка - постоянный добрый пример.</a:t>
            </a:r>
            <a:endParaRPr lang="ru-RU" sz="3200" i="1" dirty="0"/>
          </a:p>
        </p:txBody>
      </p:sp>
    </p:spTree>
    <p:extLst>
      <p:ext uri="{BB962C8B-B14F-4D97-AF65-F5344CB8AC3E}">
        <p14:creationId xmlns="" xmlns:p14="http://schemas.microsoft.com/office/powerpoint/2010/main" val="22597267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«Школа вежливости</a:t>
            </a:r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algn="ctr"/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/>
              <a:t>Все дети встают в волшебный круг вежливости. Один ребенок говорит какое-либо вежливое слово своему соседу. Тот, в свою очередь, повторяет это слово и добавляет к нему свое. Следующий по кругу повторяет два предыдущих вежливых слова и добавляет к ним новое и т.д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i="1" u="sng" dirty="0"/>
              <a:t>Например:</a:t>
            </a:r>
            <a:r>
              <a:rPr lang="ru-RU" sz="2400" dirty="0"/>
              <a:t> здравствуйте, желаю удачи, простите, будьте любезны, не стоит благодарности, очень рад, очень приятно, всего вам доброго, не стоит труда, спасибо, пожалуйста и т.д. </a:t>
            </a:r>
          </a:p>
        </p:txBody>
      </p:sp>
    </p:spTree>
    <p:extLst>
      <p:ext uri="{BB962C8B-B14F-4D97-AF65-F5344CB8AC3E}">
        <p14:creationId xmlns="" xmlns:p14="http://schemas.microsoft.com/office/powerpoint/2010/main" val="39683769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784887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«Подумаем о доброте</a:t>
            </a:r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algn="ctr"/>
            <a:endParaRPr lang="ru-RU" sz="2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/>
              <a:t>Дети встают в круг. Каждому из них по очереди </a:t>
            </a:r>
            <a:r>
              <a:rPr lang="ru-RU" sz="2400" dirty="0" smtClean="0"/>
              <a:t>ведущий кидает </a:t>
            </a:r>
            <a:r>
              <a:rPr lang="ru-RU" sz="2400" dirty="0"/>
              <a:t>в руки мяч. Поймавший мяч называет какого-либо доброго человека и объясняет, почему он добрый.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i="1" u="sng" dirty="0" smtClean="0"/>
              <a:t>Например</a:t>
            </a:r>
            <a:r>
              <a:rPr lang="ru-RU" sz="2400" i="1" u="sng" dirty="0"/>
              <a:t>:</a:t>
            </a:r>
            <a:r>
              <a:rPr lang="ru-RU" sz="2400" dirty="0"/>
              <a:t> моя сестра добрая, потому что она каждый день играет со мной и помогает </a:t>
            </a:r>
            <a:r>
              <a:rPr lang="ru-RU" sz="2400" dirty="0" smtClean="0"/>
              <a:t>мне…</a:t>
            </a:r>
          </a:p>
          <a:p>
            <a:endParaRPr lang="ru-RU" sz="2400" dirty="0"/>
          </a:p>
          <a:p>
            <a:r>
              <a:rPr lang="ru-RU" sz="2400" dirty="0"/>
              <a:t>Когда все дети расскажут о тех или иных добрых людях, </a:t>
            </a:r>
            <a:r>
              <a:rPr lang="ru-RU" sz="2400" dirty="0" smtClean="0"/>
              <a:t>ведущий </a:t>
            </a:r>
            <a:r>
              <a:rPr lang="ru-RU" sz="2400" dirty="0"/>
              <a:t>просит кого-либо из детей перечислить всех добрых людей, о которых рассказали его друзья. </a:t>
            </a:r>
          </a:p>
        </p:txBody>
      </p:sp>
    </p:spTree>
    <p:extLst>
      <p:ext uri="{BB962C8B-B14F-4D97-AF65-F5344CB8AC3E}">
        <p14:creationId xmlns="" xmlns:p14="http://schemas.microsoft.com/office/powerpoint/2010/main" val="23348233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598" y="116632"/>
            <a:ext cx="871588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 на вежливость - игра для </a:t>
            </a:r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</a:t>
            </a:r>
          </a:p>
          <a:p>
            <a:pPr algn="ctr"/>
            <a:endParaRPr lang="ru-RU" sz="32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i="1" dirty="0"/>
              <a:t>Количество игроков: любое</a:t>
            </a:r>
          </a:p>
          <a:p>
            <a:r>
              <a:rPr lang="ru-RU" sz="2000" i="1" dirty="0"/>
              <a:t>Дополнительно: </a:t>
            </a:r>
            <a:r>
              <a:rPr lang="ru-RU" sz="2000" i="1" dirty="0" smtClean="0"/>
              <a:t>платочки</a:t>
            </a:r>
          </a:p>
          <a:p>
            <a:endParaRPr lang="ru-RU" sz="2000" i="1" dirty="0"/>
          </a:p>
          <a:p>
            <a:r>
              <a:rPr lang="ru-RU" sz="2400" dirty="0"/>
              <a:t>Этот конкурс с подвохом и проводится </a:t>
            </a:r>
            <a:r>
              <a:rPr lang="ru-RU" sz="2400" u="sng" dirty="0"/>
              <a:t>только один раз</a:t>
            </a:r>
            <a:r>
              <a:rPr lang="ru-RU" sz="2400" dirty="0"/>
              <a:t>. Перед началом состязаний </a:t>
            </a:r>
            <a:r>
              <a:rPr lang="ru-RU" sz="2400" dirty="0" smtClean="0"/>
              <a:t>мальчики становятся полукругом, </a:t>
            </a:r>
            <a:r>
              <a:rPr lang="ru-RU" sz="2400" dirty="0"/>
              <a:t>перед ними проходит девочка и как бы случайно роняет платок. Выигрывает тот мальчик, который догадался поднять платок и вежливо вернуть девочке. После этого объявляется, что это и был первый конкурс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i="1" u="sng" dirty="0"/>
              <a:t>Вариант: </a:t>
            </a:r>
            <a:r>
              <a:rPr lang="ru-RU" sz="2400" dirty="0"/>
              <a:t>если конкурс между двумя командами, то балл присуждается той, из которой был самый вежливый мальчик.</a:t>
            </a:r>
          </a:p>
        </p:txBody>
      </p:sp>
    </p:spTree>
    <p:extLst>
      <p:ext uri="{BB962C8B-B14F-4D97-AF65-F5344CB8AC3E}">
        <p14:creationId xmlns="" xmlns:p14="http://schemas.microsoft.com/office/powerpoint/2010/main" val="3533612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>
                <a:solidFill>
                  <a:srgbClr val="7030A0"/>
                </a:solidFill>
                <a:latin typeface="Boyarsky" panose="020B0604020202020204" pitchFamily="33" charset="0"/>
              </a:rPr>
              <a:t>Спасибо за внимание</a:t>
            </a:r>
          </a:p>
          <a:p>
            <a:pPr algn="ctr"/>
            <a:r>
              <a:rPr lang="ru-RU" sz="7200" dirty="0" smtClean="0">
                <a:solidFill>
                  <a:srgbClr val="7030A0"/>
                </a:solidFill>
                <a:latin typeface="Boyarsky" panose="020B0604020202020204" pitchFamily="33" charset="0"/>
              </a:rPr>
              <a:t>и успехов в воспитании детей!</a:t>
            </a:r>
            <a:endParaRPr lang="ru-RU" sz="7200" dirty="0">
              <a:solidFill>
                <a:srgbClr val="7030A0"/>
              </a:solidFill>
              <a:latin typeface="Boyarsky" panose="020B0604020202020204" pitchFamily="33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77790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68582"/>
            <a:ext cx="849694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VivaldiD CL" panose="03010101010101010101" pitchFamily="66" charset="0"/>
              </a:rPr>
              <a:t>Родители</a:t>
            </a:r>
            <a:r>
              <a:rPr lang="ru-RU" sz="4800" dirty="0" smtClean="0"/>
              <a:t> </a:t>
            </a:r>
            <a:r>
              <a:rPr lang="ru-RU" sz="4400" i="1" dirty="0" smtClean="0"/>
              <a:t>для ребенка – камертон: как они звучат,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907758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dventure" panose="02000503020000020003" pitchFamily="2" charset="0"/>
              </a:rPr>
              <a:t>Истинное воспитание состоит не столько в правилах, сколько в упражнениях. (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  <a:latin typeface="Adventure" panose="02000503020000020003" pitchFamily="2" charset="0"/>
              </a:rPr>
              <a:t>Ж.Руссо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dventure" panose="02000503020000020003" pitchFamily="2" charset="0"/>
              </a:rPr>
              <a:t>)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Adventure" panose="02000503020000020003" pitchFamily="2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722" y="2611877"/>
            <a:ext cx="3446556" cy="205070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7504" y="1676687"/>
            <a:ext cx="67775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i="1" dirty="0" smtClean="0"/>
              <a:t> </a:t>
            </a:r>
            <a:r>
              <a:rPr lang="ru-RU" sz="4400" i="1" dirty="0"/>
              <a:t>так он и </a:t>
            </a:r>
            <a:r>
              <a:rPr lang="ru-RU" sz="4400" i="1" dirty="0" smtClean="0"/>
              <a:t>откликнется</a:t>
            </a:r>
            <a:r>
              <a:rPr lang="ru-RU" sz="4400" i="1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2028250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3802" y="1717651"/>
            <a:ext cx="861269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800" dirty="0" smtClean="0">
                <a:solidFill>
                  <a:srgbClr val="FF0000"/>
                </a:solidFill>
                <a:latin typeface="Boyarsky" panose="020B0604020202020204" pitchFamily="33" charset="0"/>
              </a:rPr>
              <a:t>Здороваться.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В первую очередь взрослые сами должны быть вежливыми. Большинство родителей учит своих малышей махать рукой на прощание и говорить «пока». Но и здороваться ребенку придется часто: с родными, друзьями, воспитателями и учителями.</a:t>
            </a:r>
          </a:p>
          <a:p>
            <a:r>
              <a:rPr lang="ru-RU" sz="2000" dirty="0" smtClean="0"/>
              <a:t>С детства тренируйте этот  полезный навык  в игровой форме, с куклами, мишками. Обыгрывайте разные ситуации. Так ребенок быстрее научится здороваться. Играйте с малышом в «магазин», «гости», «больницу», «школу».</a:t>
            </a:r>
          </a:p>
          <a:p>
            <a:r>
              <a:rPr lang="ru-RU" sz="2000" dirty="0" smtClean="0"/>
              <a:t>Сами при встрече с соседями, знакомыми здоровайтесь. А мальчиков можно научить пожимать руку при встрече. Это особый ритуал для мужчин. И папа может продемонстрировать сыну, как здороваются мужчины. Ведь в детстве папа - пример для малыша.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" y="332656"/>
            <a:ext cx="90364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Чему взрослые должны научить детей?</a:t>
            </a:r>
            <a:endParaRPr lang="ru-RU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96896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6632"/>
            <a:ext cx="84969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Boyarsky" panose="020B0604020202020204" pitchFamily="33" charset="0"/>
              </a:rPr>
              <a:t>Говорить «спасибо». </a:t>
            </a:r>
            <a:r>
              <a:rPr lang="ru-RU" sz="2400" dirty="0" smtClean="0"/>
              <a:t>Малышу часто дарят подарки, угощают сладостями. Напоминайте ему, что за добрый жест принято благодарить и говорить «спасибо».  Если ребенок еще маленький и стесняется чужих, то не упрекайте его за молчание, а сами поблагодарите за него.</a:t>
            </a:r>
          </a:p>
          <a:p>
            <a:r>
              <a:rPr lang="ru-RU" sz="2400" dirty="0" smtClean="0"/>
              <a:t>Играйте с малышом и учите говорить волшебное слово. Читайте книги, показывайте наглядные примеры, как надо благодарить за доброту.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769465"/>
            <a:ext cx="84969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Boyarsky" panose="020B0604020202020204" pitchFamily="33" charset="0"/>
              </a:rPr>
              <a:t>Говорить «пожалуйста». </a:t>
            </a:r>
            <a:r>
              <a:rPr lang="ru-RU" sz="2400" dirty="0" smtClean="0"/>
              <a:t>Если ребенок слышит это слово часто, то и сам его говорит. Используйте это слово в своем разговоре дома, за столом. Попросите вежливо ребенка подать вам хлеб, ложку или еще что-нибудь, играя, попросите вежливо у другого ребенка подать игрушку. Или покупая мороженое, не забудьте в начале фразы слово «пожалуйста».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5288484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4969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Boyarsky" panose="020B0604020202020204" pitchFamily="33" charset="0"/>
              </a:rPr>
              <a:t>Учите говорить «извините». </a:t>
            </a:r>
            <a:r>
              <a:rPr lang="ru-RU" sz="2400" dirty="0" smtClean="0"/>
              <a:t>Ребенок должен понять, что слово «извините» - это шаг к примирению и с его помощью можно наладить отношения с тем, кого обидел. Оно, это слово, является даже лекарством для того, кому сделал больно.</a:t>
            </a:r>
          </a:p>
          <a:p>
            <a:r>
              <a:rPr lang="ru-RU" sz="2400" dirty="0" smtClean="0"/>
              <a:t>Если вы сами ненароком накричали на малыша, обязательно извинитесь перед ним, таким образом вы будет культивировать в ребенке понимание, что и взрослые иногда бывают не правы и признают это. </a:t>
            </a:r>
          </a:p>
          <a:p>
            <a:r>
              <a:rPr lang="ru-RU" sz="2400" dirty="0" smtClean="0"/>
              <a:t>Если ребенок вас не слушается, сделайте вид, что обиделись. Спустя время, ваше чадо попросит прощения. 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5497623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28343"/>
            <a:ext cx="813690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Boyarsky" panose="020B0604020202020204" pitchFamily="33" charset="0"/>
              </a:rPr>
              <a:t>Не перебивать</a:t>
            </a:r>
            <a:r>
              <a:rPr lang="ru-RU" sz="2400" dirty="0" smtClean="0"/>
              <a:t>. Во время беседы важно выслушать до конца человека, дать ему закончить фразу, прежде чем отвечать. Это надо соблюдать и в диалоге с детьми. И учить их не перебивать старших. Если малыш хочет привлечь внимание, научите его делать это жестами: помахать рукой или дотронуться до руки, чтобы вы сразу поняли, что он что-то желает сказать и вы могли бы к нему подойти, когда освободитесь. Некрасиво, когда взрослые говорят, а ребенок постоянно привлекает к себе внимание, лезет с расспросами или пытается вас отвлечь. За исключением какой-то очень важной информации.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7040538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7426" y="548680"/>
            <a:ext cx="820891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Boyarsky" panose="020B0604020202020204" pitchFamily="33" charset="0"/>
              </a:rPr>
              <a:t>Не обсуждать других на людях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r>
              <a:rPr lang="ru-RU" sz="2400" dirty="0" smtClean="0"/>
              <a:t> Иногда родители чувствуют себя неловко из-за того, что ребенок, например, увидел на улице человека с темной кожей или физическим недостатком и кричит, показывая на него пальцем, спрашивая у мамы, почему дядя черный. Договоритесь с ребенком, если он что-то хочет спросить, надо задать свой вопрос, не привлекая внимания окружающих. Объясните, что обсуждать внешность других людей вслух не принято: им это неприятно, а для ребенка – признак дурного тона.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7528779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18" y="111543"/>
            <a:ext cx="889248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Boyarsky" panose="020B0604020202020204" pitchFamily="33" charset="0"/>
              </a:rPr>
              <a:t>Уступать место слабым.         </a:t>
            </a:r>
            <a:r>
              <a:rPr lang="ru-RU" sz="2400" dirty="0" smtClean="0"/>
              <a:t>Своим личным примером учите детей уступать место слабым: пожилым людям в транспорте, в очереди - женщине с грудным ребенком, подскажите сыну уступить место девочке. Заходя в магазин, придержите дверь для другого человека. Ребенку можно шепнуть на ухо напоминание о помощи (помог своей бабушке донести сумку с продуктами до холодильника, отрезать кусок пирога.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7278" y="3589418"/>
            <a:ext cx="86409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Boyarsky" panose="020B0604020202020204" pitchFamily="33" charset="0"/>
              </a:rPr>
              <a:t>Уважать правила другого дома.      </a:t>
            </a:r>
            <a:r>
              <a:rPr lang="ru-RU" sz="2400" dirty="0" smtClean="0"/>
              <a:t>С детства детей надо учить себя вести в общественных местах. Везде существуют свои правила поведения. В театре, музее, ресторане нельзя кричать и бегать, а на детской площадке, в парке это можно себе позволить.  В поликлинике говорят тихо. В гостях нельзя прыгать на кровати, если дома это позволяют.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0963613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321</TotalTime>
  <Words>2221</Words>
  <Application>Microsoft Office PowerPoint</Application>
  <PresentationFormat>Экран (4:3)</PresentationFormat>
  <Paragraphs>145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Spring</vt:lpstr>
      <vt:lpstr>Консультация для родителей «Вежливость воспитывается вежливостью»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Вежливость воспитывается вежливостью</dc:title>
  <dc:creator>Diana</dc:creator>
  <cp:lastModifiedBy>User</cp:lastModifiedBy>
  <cp:revision>45</cp:revision>
  <dcterms:created xsi:type="dcterms:W3CDTF">2015-02-01T13:48:02Z</dcterms:created>
  <dcterms:modified xsi:type="dcterms:W3CDTF">2022-04-12T08:11:32Z</dcterms:modified>
</cp:coreProperties>
</file>