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8"/>
  </p:notesMasterIdLst>
  <p:sldIdLst>
    <p:sldId id="256" r:id="rId2"/>
    <p:sldId id="274" r:id="rId3"/>
    <p:sldId id="275" r:id="rId4"/>
    <p:sldId id="305" r:id="rId5"/>
    <p:sldId id="277" r:id="rId6"/>
    <p:sldId id="304" r:id="rId7"/>
    <p:sldId id="279" r:id="rId8"/>
    <p:sldId id="280" r:id="rId9"/>
    <p:sldId id="284" r:id="rId10"/>
    <p:sldId id="281" r:id="rId11"/>
    <p:sldId id="285" r:id="rId12"/>
    <p:sldId id="282" r:id="rId13"/>
    <p:sldId id="283" r:id="rId14"/>
    <p:sldId id="258" r:id="rId15"/>
    <p:sldId id="310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7" r:id="rId32"/>
    <p:sldId id="308" r:id="rId33"/>
    <p:sldId id="309" r:id="rId34"/>
    <p:sldId id="306" r:id="rId35"/>
    <p:sldId id="302" r:id="rId36"/>
    <p:sldId id="26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6BBB"/>
    <a:srgbClr val="003399"/>
    <a:srgbClr val="003E6C"/>
    <a:srgbClr val="003054"/>
    <a:srgbClr val="000099"/>
    <a:srgbClr val="0E79BB"/>
    <a:srgbClr val="357A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88" autoAdjust="0"/>
    <p:restoredTop sz="94660"/>
  </p:normalViewPr>
  <p:slideViewPr>
    <p:cSldViewPr>
      <p:cViewPr>
        <p:scale>
          <a:sx n="86" d="100"/>
          <a:sy n="86" d="100"/>
        </p:scale>
        <p:origin x="-250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умею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с файлами</c:v>
                </c:pt>
                <c:pt idx="1">
                  <c:v>с  Word</c:v>
                </c:pt>
                <c:pt idx="2">
                  <c:v>презентации</c:v>
                </c:pt>
                <c:pt idx="3">
                  <c:v>элект.таблицы</c:v>
                </c:pt>
                <c:pt idx="4">
                  <c:v>граф.изображ.</c:v>
                </c:pt>
                <c:pt idx="5">
                  <c:v>видео, звук</c:v>
                </c:pt>
                <c:pt idx="6">
                  <c:v>интернет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 необходимости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Лист1!$A$2:$A$8</c:f>
              <c:strCache>
                <c:ptCount val="7"/>
                <c:pt idx="0">
                  <c:v>с файлами</c:v>
                </c:pt>
                <c:pt idx="1">
                  <c:v>с  Word</c:v>
                </c:pt>
                <c:pt idx="2">
                  <c:v>презентации</c:v>
                </c:pt>
                <c:pt idx="3">
                  <c:v>элект.таблицы</c:v>
                </c:pt>
                <c:pt idx="4">
                  <c:v>граф.изображ.</c:v>
                </c:pt>
                <c:pt idx="5">
                  <c:v>видео, звук</c:v>
                </c:pt>
                <c:pt idx="6">
                  <c:v>интернет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мне достаточно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с файлами</c:v>
                </c:pt>
                <c:pt idx="1">
                  <c:v>с  Word</c:v>
                </c:pt>
                <c:pt idx="2">
                  <c:v>презентации</c:v>
                </c:pt>
                <c:pt idx="3">
                  <c:v>элект.таблицы</c:v>
                </c:pt>
                <c:pt idx="4">
                  <c:v>граф.изображ.</c:v>
                </c:pt>
                <c:pt idx="5">
                  <c:v>видео, звук</c:v>
                </c:pt>
                <c:pt idx="6">
                  <c:v>интернет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умею, могу научить</c:v>
                </c:pt>
              </c:strCache>
            </c:strRef>
          </c:tx>
          <c:spPr>
            <a:solidFill>
              <a:srgbClr val="006BBB"/>
            </a:solidFill>
          </c:spPr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с файлами</c:v>
                </c:pt>
                <c:pt idx="1">
                  <c:v>с  Word</c:v>
                </c:pt>
                <c:pt idx="2">
                  <c:v>презентации</c:v>
                </c:pt>
                <c:pt idx="3">
                  <c:v>элект.таблицы</c:v>
                </c:pt>
                <c:pt idx="4">
                  <c:v>граф.изображ.</c:v>
                </c:pt>
                <c:pt idx="5">
                  <c:v>видео, звук</c:v>
                </c:pt>
                <c:pt idx="6">
                  <c:v>интернет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13</c:v>
                </c:pt>
                <c:pt idx="1">
                  <c:v>10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надо дополнит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17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с файлами</c:v>
                </c:pt>
                <c:pt idx="1">
                  <c:v>с  Word</c:v>
                </c:pt>
                <c:pt idx="2">
                  <c:v>презентации</c:v>
                </c:pt>
                <c:pt idx="3">
                  <c:v>элект.таблицы</c:v>
                </c:pt>
                <c:pt idx="4">
                  <c:v>граф.изображ.</c:v>
                </c:pt>
                <c:pt idx="5">
                  <c:v>видео, звук</c:v>
                </c:pt>
                <c:pt idx="6">
                  <c:v>интернет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7</c:v>
                </c:pt>
                <c:pt idx="3">
                  <c:v>12</c:v>
                </c:pt>
                <c:pt idx="4">
                  <c:v>17</c:v>
                </c:pt>
                <c:pt idx="5">
                  <c:v>12</c:v>
                </c:pt>
                <c:pt idx="6">
                  <c:v>6</c:v>
                </c:pt>
              </c:numCache>
            </c:numRef>
          </c:val>
        </c:ser>
        <c:overlap val="100"/>
        <c:axId val="87341696"/>
        <c:axId val="94089984"/>
      </c:barChart>
      <c:catAx>
        <c:axId val="87341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4089984"/>
        <c:crosses val="autoZero"/>
        <c:auto val="1"/>
        <c:lblAlgn val="ctr"/>
        <c:lblOffset val="100"/>
      </c:catAx>
      <c:valAx>
        <c:axId val="94089984"/>
        <c:scaling>
          <c:orientation val="minMax"/>
        </c:scaling>
        <c:axPos val="l"/>
        <c:majorGridlines/>
        <c:numFmt formatCode="General" sourceLinked="1"/>
        <c:tickLblPos val="nextTo"/>
        <c:crossAx val="87341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A0070-C3CB-4521-8E74-DF5153E13A4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AD5C-95EB-4C79-9215-B569232A8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73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Freeform 85"/>
          <p:cNvSpPr>
            <a:spLocks/>
          </p:cNvSpPr>
          <p:nvPr/>
        </p:nvSpPr>
        <p:spPr bwMode="gray">
          <a:xfrm>
            <a:off x="8096250" y="2590800"/>
            <a:ext cx="1047750" cy="2209800"/>
          </a:xfrm>
          <a:custGeom>
            <a:avLst/>
            <a:gdLst>
              <a:gd name="T0" fmla="*/ 0 w 770"/>
              <a:gd name="T1" fmla="*/ 190 h 1392"/>
              <a:gd name="T2" fmla="*/ 770 w 770"/>
              <a:gd name="T3" fmla="*/ 0 h 1392"/>
              <a:gd name="T4" fmla="*/ 770 w 770"/>
              <a:gd name="T5" fmla="*/ 1392 h 1392"/>
              <a:gd name="T6" fmla="*/ 0 w 770"/>
              <a:gd name="T7" fmla="*/ 1116 h 1392"/>
              <a:gd name="T8" fmla="*/ 0 w 770"/>
              <a:gd name="T9" fmla="*/ 19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1392">
                <a:moveTo>
                  <a:pt x="0" y="190"/>
                </a:moveTo>
                <a:lnTo>
                  <a:pt x="770" y="0"/>
                </a:lnTo>
                <a:lnTo>
                  <a:pt x="770" y="1392"/>
                </a:lnTo>
                <a:lnTo>
                  <a:pt x="0" y="1116"/>
                </a:lnTo>
                <a:lnTo>
                  <a:pt x="0" y="19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451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58" name="Picture 86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0" b="6425"/>
          <a:stretch>
            <a:fillRect/>
          </a:stretch>
        </p:blipFill>
        <p:spPr bwMode="gray">
          <a:xfrm>
            <a:off x="8229600" y="3419475"/>
            <a:ext cx="681038" cy="120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0" name="Freeform 78"/>
          <p:cNvSpPr>
            <a:spLocks/>
          </p:cNvSpPr>
          <p:nvPr/>
        </p:nvSpPr>
        <p:spPr bwMode="gray">
          <a:xfrm>
            <a:off x="3575050" y="1878013"/>
            <a:ext cx="4538663" cy="4191000"/>
          </a:xfrm>
          <a:custGeom>
            <a:avLst/>
            <a:gdLst>
              <a:gd name="T0" fmla="*/ 4 w 2740"/>
              <a:gd name="T1" fmla="*/ 0 h 2636"/>
              <a:gd name="T2" fmla="*/ 2740 w 2740"/>
              <a:gd name="T3" fmla="*/ 634 h 2636"/>
              <a:gd name="T4" fmla="*/ 2740 w 2740"/>
              <a:gd name="T5" fmla="*/ 1577 h 2636"/>
              <a:gd name="T6" fmla="*/ 0 w 2740"/>
              <a:gd name="T7" fmla="*/ 2636 h 2636"/>
              <a:gd name="T8" fmla="*/ 4 w 2740"/>
              <a:gd name="T9" fmla="*/ 0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0" h="2636">
                <a:moveTo>
                  <a:pt x="4" y="0"/>
                </a:moveTo>
                <a:lnTo>
                  <a:pt x="2740" y="634"/>
                </a:lnTo>
                <a:lnTo>
                  <a:pt x="2740" y="1577"/>
                </a:lnTo>
                <a:lnTo>
                  <a:pt x="0" y="2636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725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gray">
          <a:xfrm rot="1529854">
            <a:off x="5143500" y="4243388"/>
            <a:ext cx="368300" cy="1752600"/>
          </a:xfrm>
          <a:prstGeom prst="upArrow">
            <a:avLst>
              <a:gd name="adj1" fmla="val 47852"/>
              <a:gd name="adj2" fmla="val 8929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 rot="1529854">
            <a:off x="4592638" y="3127375"/>
            <a:ext cx="533400" cy="3048000"/>
          </a:xfrm>
          <a:prstGeom prst="upArrow">
            <a:avLst>
              <a:gd name="adj1" fmla="val 47852"/>
              <a:gd name="adj2" fmla="val 107222"/>
            </a:avLst>
          </a:prstGeom>
          <a:solidFill>
            <a:srgbClr val="F6831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gray">
          <a:xfrm rot="1529854">
            <a:off x="4949825" y="3795713"/>
            <a:ext cx="398463" cy="2016125"/>
          </a:xfrm>
          <a:prstGeom prst="upArrow">
            <a:avLst>
              <a:gd name="adj1" fmla="val 47852"/>
              <a:gd name="adj2" fmla="val 9494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gray">
          <a:xfrm rot="1529854">
            <a:off x="5600700" y="4371975"/>
            <a:ext cx="257175" cy="1066800"/>
          </a:xfrm>
          <a:prstGeom prst="upArrow">
            <a:avLst>
              <a:gd name="adj1" fmla="val 47852"/>
              <a:gd name="adj2" fmla="val 77835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gray">
          <a:xfrm rot="1529854">
            <a:off x="6111875" y="4210050"/>
            <a:ext cx="381000" cy="1087438"/>
          </a:xfrm>
          <a:prstGeom prst="upArrow">
            <a:avLst>
              <a:gd name="adj1" fmla="val 47852"/>
              <a:gd name="adj2" fmla="val 53555"/>
            </a:avLst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 rot="1529854">
            <a:off x="5761038" y="4838700"/>
            <a:ext cx="252412" cy="466725"/>
          </a:xfrm>
          <a:prstGeom prst="upArrow">
            <a:avLst>
              <a:gd name="adj1" fmla="val 43972"/>
              <a:gd name="adj2" fmla="val 92205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6400800" y="2432050"/>
            <a:ext cx="1185863" cy="1414463"/>
            <a:chOff x="4320" y="1200"/>
            <a:chExt cx="672" cy="960"/>
          </a:xfrm>
        </p:grpSpPr>
        <p:sp>
          <p:nvSpPr>
            <p:cNvPr id="3123" name="AutoShape 51"/>
            <p:cNvSpPr>
              <a:spLocks noChangeArrowheads="1"/>
            </p:cNvSpPr>
            <p:nvPr userDrawn="1"/>
          </p:nvSpPr>
          <p:spPr bwMode="gray">
            <a:xfrm rot="1529854" flipH="1" flipV="1">
              <a:off x="4368" y="1200"/>
              <a:ext cx="232" cy="960"/>
            </a:xfrm>
            <a:prstGeom prst="upArrow">
              <a:avLst>
                <a:gd name="adj1" fmla="val 47852"/>
                <a:gd name="adj2" fmla="val 77644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4" name="AutoShape 52"/>
            <p:cNvSpPr>
              <a:spLocks noChangeArrowheads="1"/>
            </p:cNvSpPr>
            <p:nvPr userDrawn="1"/>
          </p:nvSpPr>
          <p:spPr bwMode="gray">
            <a:xfrm rot="1529854" flipH="1" flipV="1">
              <a:off x="4626" y="1250"/>
              <a:ext cx="174" cy="672"/>
            </a:xfrm>
            <a:prstGeom prst="upArrow">
              <a:avLst>
                <a:gd name="adj1" fmla="val 47852"/>
                <a:gd name="adj2" fmla="val 72467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5" name="AutoShape 53"/>
            <p:cNvSpPr>
              <a:spLocks noChangeArrowheads="1"/>
            </p:cNvSpPr>
            <p:nvPr userDrawn="1"/>
          </p:nvSpPr>
          <p:spPr bwMode="gray">
            <a:xfrm rot="1529854" flipH="1" flipV="1">
              <a:off x="4820" y="1344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6" name="AutoShape 54"/>
            <p:cNvSpPr>
              <a:spLocks noChangeArrowheads="1"/>
            </p:cNvSpPr>
            <p:nvPr userDrawn="1"/>
          </p:nvSpPr>
          <p:spPr bwMode="gray">
            <a:xfrm rot="1529854" flipH="1" flipV="1">
              <a:off x="4320" y="1248"/>
              <a:ext cx="172" cy="300"/>
            </a:xfrm>
            <a:prstGeom prst="upArrow">
              <a:avLst>
                <a:gd name="adj1" fmla="val 38870"/>
                <a:gd name="adj2" fmla="val 62468"/>
              </a:avLst>
            </a:prstGeom>
            <a:solidFill>
              <a:srgbClr val="FFFFFF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0" y="1878013"/>
            <a:ext cx="3594100" cy="41957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392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46" name="Picture 74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0" b="6302"/>
          <a:stretch>
            <a:fillRect/>
          </a:stretch>
        </p:blipFill>
        <p:spPr bwMode="gray">
          <a:xfrm>
            <a:off x="0" y="2524125"/>
            <a:ext cx="2022475" cy="356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" name="AutoShape 71"/>
          <p:cNvSpPr>
            <a:spLocks noChangeArrowheads="1"/>
          </p:cNvSpPr>
          <p:nvPr/>
        </p:nvSpPr>
        <p:spPr bwMode="gray">
          <a:xfrm rot="1529854">
            <a:off x="1787525" y="3822700"/>
            <a:ext cx="636588" cy="2443163"/>
          </a:xfrm>
          <a:prstGeom prst="upArrow">
            <a:avLst>
              <a:gd name="adj1" fmla="val 47852"/>
              <a:gd name="adj2" fmla="val 72014"/>
            </a:avLst>
          </a:prstGeom>
          <a:solidFill>
            <a:srgbClr val="FFFFFF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4114800" y="6096000"/>
            <a:ext cx="1098550" cy="427038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LOGO</a:t>
            </a: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gray">
          <a:xfrm rot="1529854">
            <a:off x="3687763" y="5287963"/>
            <a:ext cx="263525" cy="876300"/>
          </a:xfrm>
          <a:prstGeom prst="upArrow">
            <a:avLst>
              <a:gd name="adj1" fmla="val 47852"/>
              <a:gd name="adj2" fmla="val 62396"/>
            </a:avLst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gray">
          <a:xfrm rot="1529854">
            <a:off x="4025900" y="4506913"/>
            <a:ext cx="441325" cy="1600200"/>
          </a:xfrm>
          <a:prstGeom prst="upArrow">
            <a:avLst>
              <a:gd name="adj1" fmla="val 47852"/>
              <a:gd name="adj2" fmla="val 6803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4" name="Freeform 82"/>
          <p:cNvSpPr>
            <a:spLocks/>
          </p:cNvSpPr>
          <p:nvPr/>
        </p:nvSpPr>
        <p:spPr bwMode="gray">
          <a:xfrm>
            <a:off x="-11113" y="4368800"/>
            <a:ext cx="9155113" cy="2484438"/>
          </a:xfrm>
          <a:custGeom>
            <a:avLst/>
            <a:gdLst>
              <a:gd name="T0" fmla="*/ 2263 w 5767"/>
              <a:gd name="T1" fmla="*/ 1065 h 1565"/>
              <a:gd name="T2" fmla="*/ 5118 w 5767"/>
              <a:gd name="T3" fmla="*/ 0 h 1565"/>
              <a:gd name="T4" fmla="*/ 5760 w 5767"/>
              <a:gd name="T5" fmla="*/ 269 h 1565"/>
              <a:gd name="T6" fmla="*/ 5767 w 5767"/>
              <a:gd name="T7" fmla="*/ 1565 h 1565"/>
              <a:gd name="T8" fmla="*/ 0 w 5767"/>
              <a:gd name="T9" fmla="*/ 1565 h 1565"/>
              <a:gd name="T10" fmla="*/ 7 w 5767"/>
              <a:gd name="T11" fmla="*/ 1065 h 1565"/>
              <a:gd name="T12" fmla="*/ 2263 w 5767"/>
              <a:gd name="T13" fmla="*/ 1065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7" h="1565">
                <a:moveTo>
                  <a:pt x="2263" y="1065"/>
                </a:moveTo>
                <a:lnTo>
                  <a:pt x="5118" y="0"/>
                </a:lnTo>
                <a:lnTo>
                  <a:pt x="5760" y="269"/>
                </a:lnTo>
                <a:lnTo>
                  <a:pt x="5767" y="1565"/>
                </a:lnTo>
                <a:lnTo>
                  <a:pt x="0" y="1565"/>
                </a:lnTo>
                <a:lnTo>
                  <a:pt x="7" y="1065"/>
                </a:lnTo>
                <a:lnTo>
                  <a:pt x="2263" y="10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215900" y="2971800"/>
            <a:ext cx="3378200" cy="3886200"/>
            <a:chOff x="912" y="1536"/>
            <a:chExt cx="1728" cy="2112"/>
          </a:xfrm>
        </p:grpSpPr>
        <p:pic>
          <p:nvPicPr>
            <p:cNvPr id="3128" name="Picture 56" descr="light_shadow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8" name="Picture 36" descr="wiz_biz0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wiz_biz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8925" y="1295400"/>
            <a:ext cx="3698875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4419600" cy="609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5F999F94-6273-44AA-AF25-11144A291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3152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07407E-6 L -0.00122 -0.05301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662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5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6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-0.02917 -0.3511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75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3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7" grpId="0" animBg="1"/>
      <p:bldP spid="3150" grpId="0" animBg="1"/>
      <p:bldP spid="3115" grpId="0" animBg="1"/>
      <p:bldP spid="3117" grpId="0" animBg="1"/>
      <p:bldP spid="3116" grpId="0" animBg="1"/>
      <p:bldP spid="3119" grpId="0" animBg="1"/>
      <p:bldP spid="3120" grpId="0" animBg="1"/>
      <p:bldP spid="3121" grpId="0" animBg="1"/>
      <p:bldP spid="3103" grpId="0" animBg="1"/>
      <p:bldP spid="3160" grpId="0" animBg="1"/>
      <p:bldP spid="3114" grpId="0" animBg="1"/>
      <p:bldP spid="3075" grpId="0" build="p">
        <p:tmplLst>
          <p:tmpl lvl="1">
            <p:tnLst>
              <p:par>
                <p:cTn presetID="34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Motion origin="layout" path="M 3.33333E-6 -4.07407E-6 L -0.00122 -0.05301 " pathEditMode="relative" rAng="0" ptsTypes="AA">
                      <p:cBhvr>
                        <p:cTn dur="250" accel="500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662"/>
                    </p:animMotion>
                    <p:animRot by="1500000">
                      <p:cBhvr>
                        <p:cTn dur="125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125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250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  <p:animRot by="1500000">
                      <p:cBhvr>
                        <p:cTn dur="125" fill="hold">
                          <p:stCondLst>
                            <p:cond delay="375"/>
                          </p:stCondLst>
                        </p:cTn>
                        <p:tgtEl>
                          <p:spTgt spid="3075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307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5" grpId="2" build="p">
        <p:tmplLst>
          <p:tmpl lvl="1">
            <p:tnLst>
              <p:par>
                <p:cTn presetID="0" presetClass="path" presetSubtype="0" accel="50000" decel="50000" fill="hold" nodeType="after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3.33333E-6 3.7037E-6 L -0.02917 -0.35116 " pathEditMode="relative" rAng="0" ptsTypes="AA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458" y="-17569"/>
                    </p:animMotion>
                  </p:childTnLst>
                </p:cTn>
              </p:par>
            </p:tnLst>
          </p:tmpl>
        </p:tmplLst>
      </p:bldP>
      <p:bldP spid="3075" grpId="3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7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5" grpId="4" build="p">
        <p:tmplLst>
          <p:tmpl lvl="1">
            <p:tnLst>
              <p:par>
                <p:cTn presetID="29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 calcmode="lin" valueType="num">
                      <p:cBhvr>
                        <p:cTn dur="1000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2"/>
                          </p:val>
                        </p:tav>
                      </p:tavLst>
                    </p:anim>
                    <p:anim calcmode="lin" valueType="num">
                      <p:cBhvr>
                        <p:cTn dur="1000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animEffect transition="out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6ABB0-F5F9-4C82-91D5-B3B149976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1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8425"/>
            <a:ext cx="2057400" cy="622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6019800" cy="622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00FB-2870-4E27-BEFF-9D02FE878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6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8C1A27B-B985-4A05-BA7D-BC5F402D8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44748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60715BE1-936F-4C2A-AA3A-2AC819F4A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48374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6E4FBAB-F241-426F-8A49-438001361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704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98425"/>
            <a:ext cx="6858000" cy="1074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0EFE75F-4860-465B-818B-FEBB17D71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9575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549E0-411D-457E-A0C7-9824DEDA6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4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83155-DF70-494B-82B1-DE2BCFE88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88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E75E-E63A-420C-8D3D-323842028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91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5B86B-F6E6-4DB9-A585-DADE05F54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D8AE-C859-434E-A383-1BD744EBB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7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0303-F56C-4EB3-A493-27FA169A4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874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C1103-ECEB-4016-9C17-DC66F7ACF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6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8340F-C685-4DA2-8422-DE4A54163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42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Freeform 26"/>
          <p:cNvSpPr>
            <a:spLocks/>
          </p:cNvSpPr>
          <p:nvPr/>
        </p:nvSpPr>
        <p:spPr bwMode="gray">
          <a:xfrm>
            <a:off x="8685213" y="763588"/>
            <a:ext cx="511175" cy="5697537"/>
          </a:xfrm>
          <a:custGeom>
            <a:avLst/>
            <a:gdLst>
              <a:gd name="T0" fmla="*/ 1 w 417"/>
              <a:gd name="T1" fmla="*/ 231 h 3438"/>
              <a:gd name="T2" fmla="*/ 417 w 417"/>
              <a:gd name="T3" fmla="*/ 0 h 3438"/>
              <a:gd name="T4" fmla="*/ 397 w 417"/>
              <a:gd name="T5" fmla="*/ 3208 h 3438"/>
              <a:gd name="T6" fmla="*/ 0 w 417"/>
              <a:gd name="T7" fmla="*/ 3438 h 3438"/>
              <a:gd name="T8" fmla="*/ 1 w 417"/>
              <a:gd name="T9" fmla="*/ 231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" h="3438">
                <a:moveTo>
                  <a:pt x="1" y="231"/>
                </a:moveTo>
                <a:lnTo>
                  <a:pt x="417" y="0"/>
                </a:lnTo>
                <a:lnTo>
                  <a:pt x="397" y="3208"/>
                </a:lnTo>
                <a:lnTo>
                  <a:pt x="0" y="3438"/>
                </a:lnTo>
                <a:lnTo>
                  <a:pt x="1" y="231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1155700"/>
            <a:ext cx="8683625" cy="5308600"/>
          </a:xfrm>
          <a:prstGeom prst="rect">
            <a:avLst/>
          </a:prstGeom>
          <a:solidFill>
            <a:schemeClr val="folHlink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r>
              <a:rPr lang="ru-RU" smtClean="0"/>
              <a:t>Александр Елизаров</a:t>
            </a:r>
            <a:endParaRPr lang="ru-RU" sz="7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619AD741-052E-45FE-B752-D5FCAE27D8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40" name="Picture 16" descr="Picture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0" b="6302"/>
          <a:stretch>
            <a:fillRect/>
          </a:stretch>
        </p:blipFill>
        <p:spPr bwMode="gray">
          <a:xfrm>
            <a:off x="609600" y="3294063"/>
            <a:ext cx="2022475" cy="356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utoShape 20"/>
          <p:cNvSpPr>
            <a:spLocks noChangeArrowheads="1"/>
          </p:cNvSpPr>
          <p:nvPr/>
        </p:nvSpPr>
        <p:spPr bwMode="gray">
          <a:xfrm rot="5400000">
            <a:off x="577850" y="-196850"/>
            <a:ext cx="520700" cy="1676400"/>
          </a:xfrm>
          <a:prstGeom prst="upArrow">
            <a:avLst>
              <a:gd name="adj1" fmla="val 47852"/>
              <a:gd name="adj2" fmla="val 60411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 rot="5400000">
            <a:off x="268287" y="-192087"/>
            <a:ext cx="682625" cy="1219200"/>
          </a:xfrm>
          <a:prstGeom prst="upArrow">
            <a:avLst>
              <a:gd name="adj1" fmla="val 44657"/>
              <a:gd name="adj2" fmla="val 52325"/>
            </a:avLst>
          </a:prstGeom>
          <a:solidFill>
            <a:srgbClr val="F6831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gray">
          <a:xfrm rot="5400000">
            <a:off x="423069" y="270669"/>
            <a:ext cx="381000" cy="1211262"/>
          </a:xfrm>
          <a:prstGeom prst="upArrow">
            <a:avLst>
              <a:gd name="adj1" fmla="val 47852"/>
              <a:gd name="adj2" fmla="val 59654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gray">
          <a:xfrm rot="5400000">
            <a:off x="101600" y="550863"/>
            <a:ext cx="273050" cy="476250"/>
          </a:xfrm>
          <a:prstGeom prst="upArrow">
            <a:avLst>
              <a:gd name="adj1" fmla="val 38870"/>
              <a:gd name="adj2" fmla="val 62468"/>
            </a:avLst>
          </a:prstGeom>
          <a:solidFill>
            <a:srgbClr val="F6831A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0" y="65088"/>
            <a:ext cx="1371600" cy="1535112"/>
            <a:chOff x="912" y="1536"/>
            <a:chExt cx="1728" cy="2112"/>
          </a:xfrm>
        </p:grpSpPr>
        <p:pic>
          <p:nvPicPr>
            <p:cNvPr id="1042" name="Picture 18" descr="light_shadow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12" y="1536"/>
              <a:ext cx="1728" cy="2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wiz_biz01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-310"/>
            <a:stretch>
              <a:fillRect/>
            </a:stretch>
          </p:blipFill>
          <p:spPr bwMode="gray">
            <a:xfrm>
              <a:off x="1248" y="1776"/>
              <a:ext cx="1033" cy="17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52600" y="98425"/>
            <a:ext cx="68580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9" name="Picture 25" descr="Picture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45" b="6302"/>
          <a:stretch>
            <a:fillRect/>
          </a:stretch>
        </p:blipFill>
        <p:spPr bwMode="gray">
          <a:xfrm>
            <a:off x="0" y="4114800"/>
            <a:ext cx="1219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 animBg="1"/>
      <p:bldP spid="1047" grpId="0" animBg="1"/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.stvospitatel.ru/npd-doc?npmid=99&amp;npid=499053710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0848"/>
            <a:ext cx="6143636" cy="1438573"/>
          </a:xfrm>
        </p:spPr>
        <p:txBody>
          <a:bodyPr/>
          <a:lstStyle/>
          <a:p>
            <a:pPr algn="ctr"/>
            <a:r>
              <a:rPr lang="ru-RU" sz="4000" dirty="0" smtClean="0"/>
              <a:t>ИКТ-компетентность педагога ДОУ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79512" y="116632"/>
            <a:ext cx="489255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МКДОУ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Порошинский детский сад №12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общепедагогическая ИКТ-компетентность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357298"/>
            <a:ext cx="8358246" cy="4967302"/>
          </a:xfrm>
        </p:spPr>
        <p:txBody>
          <a:bodyPr/>
          <a:lstStyle/>
          <a:p>
            <a:r>
              <a:rPr lang="ru-RU" sz="2400" dirty="0" smtClean="0"/>
              <a:t>Данная компетентность предусматривает умение педагогов проектировать и анализировать образовательный процесс с использованием средств ИКТ. </a:t>
            </a:r>
          </a:p>
          <a:p>
            <a:r>
              <a:rPr lang="ru-RU" sz="1800" i="1" dirty="0" smtClean="0"/>
              <a:t>Посмотрите, как вы используете средства ИКТ в работе: планируете заранее или прибегаете к ним по случаю.</a:t>
            </a:r>
          </a:p>
          <a:p>
            <a:r>
              <a:rPr lang="ru-RU" sz="1800" i="1" dirty="0" smtClean="0"/>
              <a:t>Обратите внимание на цифровые образовательные ресурсы. Важно, чтобы вы умели оценить качество этих ресурсов.</a:t>
            </a:r>
          </a:p>
          <a:p>
            <a:r>
              <a:rPr lang="ru-RU" sz="1800" i="1" dirty="0" smtClean="0"/>
              <a:t>Проанализируйте презентации, которые вы делаете самостоятельно или адаптируете готовые варианты. Посмотрите, насколько они качественные и отвечают образовательным задачам, которые вы ставили перед собой. </a:t>
            </a:r>
          </a:p>
          <a:p>
            <a:r>
              <a:rPr lang="ru-RU" sz="1800" i="1" dirty="0" smtClean="0"/>
              <a:t>Качество материалов, которые педагоги оформляют с помощью текстовых редакторов и специальных программ, чтобы транслировать свой опыт работы, также будут служить одним из показателей уровня их общепедагогической </a:t>
            </a:r>
            <a:r>
              <a:rPr lang="ru-RU" sz="1800" i="1" dirty="0" err="1" smtClean="0"/>
              <a:t>ИКТ-компетентности</a:t>
            </a:r>
            <a:r>
              <a:rPr lang="ru-RU" sz="1800" i="1" dirty="0" smtClean="0"/>
              <a:t>. 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общепедагогическая ИКТ-компетентность</a:t>
            </a:r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14282" y="1571612"/>
          <a:ext cx="8660682" cy="4643470"/>
        </p:xfrm>
        <a:graphic>
          <a:graphicData uri="http://schemas.openxmlformats.org/presentationml/2006/ole">
            <p:oleObj spid="_x0000_s38913" name="Acrobat Document" r:id="rId3" imgW="5400498" imgH="2895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Предметно-педагогическая ИКТ-компетентность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785926"/>
            <a:ext cx="8358246" cy="4538674"/>
          </a:xfrm>
        </p:spPr>
        <p:txBody>
          <a:bodyPr/>
          <a:lstStyle/>
          <a:p>
            <a:r>
              <a:rPr lang="ru-RU" sz="2400" dirty="0" smtClean="0"/>
              <a:t>Этот компонент отражает профессиональную ИКТ-компетентность педагогов. Один из показателей высокого уровня предметно-педагогической </a:t>
            </a:r>
            <a:r>
              <a:rPr lang="ru-RU" sz="2400" dirty="0" err="1" smtClean="0"/>
              <a:t>ИКТ-компетентности</a:t>
            </a:r>
            <a:r>
              <a:rPr lang="ru-RU" sz="2400" dirty="0" smtClean="0"/>
              <a:t> педагога – наличие авторских цифровых образовательных ресурсов, которые он систематически использует в работе и которые получили экспертную оценку. </a:t>
            </a:r>
            <a:endParaRPr lang="ru-RU" sz="2400" dirty="0"/>
          </a:p>
        </p:txBody>
      </p:sp>
      <p:pic>
        <p:nvPicPr>
          <p:cNvPr id="65537" name="Picture 1" descr="C:\Users\User\Desktop\0013-013-V-shkole-ispolzujutsja.jpg"/>
          <p:cNvPicPr>
            <a:picLocks noChangeAspect="1" noChangeArrowheads="1"/>
          </p:cNvPicPr>
          <p:nvPr/>
        </p:nvPicPr>
        <p:blipFill>
          <a:blip r:embed="rId2"/>
          <a:srcRect t="29825" r="2632" b="26315"/>
          <a:stretch>
            <a:fillRect/>
          </a:stretch>
        </p:blipFill>
        <p:spPr bwMode="auto">
          <a:xfrm>
            <a:off x="571472" y="4071942"/>
            <a:ext cx="6929486" cy="2341057"/>
          </a:xfrm>
          <a:prstGeom prst="rect">
            <a:avLst/>
          </a:prstGeom>
          <a:noFill/>
        </p:spPr>
      </p:pic>
      <p:sp>
        <p:nvSpPr>
          <p:cNvPr id="10" name="Выгнутая вправо стрелка 9"/>
          <p:cNvSpPr/>
          <p:nvPr/>
        </p:nvSpPr>
        <p:spPr bwMode="auto">
          <a:xfrm>
            <a:off x="5857884" y="3786190"/>
            <a:ext cx="571504" cy="2286016"/>
          </a:xfrm>
          <a:prstGeom prst="curvedLeftArrow">
            <a:avLst>
              <a:gd name="adj1" fmla="val 25000"/>
              <a:gd name="adj2" fmla="val 10625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 bwMode="auto">
          <a:xfrm>
            <a:off x="4500562" y="4071942"/>
            <a:ext cx="642942" cy="21431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Предметно-педагогическая ИКТ-компетентность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3429000"/>
            <a:ext cx="4429156" cy="2895600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14282" y="1142984"/>
          <a:ext cx="8501122" cy="5504891"/>
        </p:xfrm>
        <a:graphic>
          <a:graphicData uri="http://schemas.openxmlformats.org/presentationml/2006/ole">
            <p:oleObj spid="_x0000_s1025" name="Acrobat Document" r:id="rId3" imgW="5391043" imgH="34003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ИКТ-компетентность педагога: понятие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75" indent="-3175">
              <a:buFontTx/>
              <a:buNone/>
            </a:pPr>
            <a:r>
              <a:rPr lang="ru-RU" b="1" dirty="0" smtClean="0"/>
              <a:t>ИКТ-компетентность</a:t>
            </a:r>
            <a:r>
              <a:rPr lang="ru-RU" dirty="0" smtClean="0"/>
              <a:t> </a:t>
            </a:r>
            <a:r>
              <a:rPr lang="ru-RU" dirty="0"/>
              <a:t>педагога – совокупность знаний умений и опыта деятельности в сфере использования ИКТ в образовании. </a:t>
            </a:r>
            <a:endParaRPr lang="ru-RU" dirty="0" smtClean="0"/>
          </a:p>
          <a:p>
            <a:pPr marL="3175" indent="-3175">
              <a:buFontTx/>
              <a:buNone/>
            </a:pPr>
            <a:r>
              <a:rPr lang="ru-RU" dirty="0" smtClean="0"/>
              <a:t>В </a:t>
            </a:r>
            <a:r>
              <a:rPr lang="ru-RU" dirty="0"/>
              <a:t>ИКТ компетентности педагога можно выделить три уровня: </a:t>
            </a:r>
          </a:p>
          <a:p>
            <a:pPr marL="827088" lvl="1"/>
            <a:r>
              <a:rPr lang="ru-RU" sz="3200" b="1" dirty="0"/>
              <a:t>базовый</a:t>
            </a:r>
            <a:r>
              <a:rPr lang="ru-RU" sz="3200" dirty="0"/>
              <a:t>;</a:t>
            </a:r>
            <a:r>
              <a:rPr lang="ru-RU" sz="3200" b="1" dirty="0"/>
              <a:t> </a:t>
            </a:r>
          </a:p>
          <a:p>
            <a:pPr marL="827088" lvl="1"/>
            <a:r>
              <a:rPr lang="ru-RU" sz="3200" b="1" dirty="0"/>
              <a:t>расширенный</a:t>
            </a:r>
            <a:r>
              <a:rPr lang="ru-RU" sz="3200" dirty="0"/>
              <a:t>;</a:t>
            </a:r>
            <a:r>
              <a:rPr lang="ru-RU" sz="3200" b="1" dirty="0"/>
              <a:t> </a:t>
            </a:r>
          </a:p>
          <a:p>
            <a:pPr marL="827088" lvl="1"/>
            <a:r>
              <a:rPr lang="ru-RU" sz="3200" b="1" dirty="0"/>
              <a:t>специализированный.</a:t>
            </a:r>
            <a:endParaRPr lang="ru-RU" sz="32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  РЕЗУЛЬТАТЫ АНКЕТИРОВАНИЯ ПЕДАГОГОВ МКДОУ ПОРОШИНСКОГО ДЕТСКОГО САДА №12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«Определение уровня овладения </a:t>
            </a:r>
            <a:r>
              <a:rPr lang="ru-RU" b="1" dirty="0" err="1" smtClean="0">
                <a:solidFill>
                  <a:srgbClr val="C00000"/>
                </a:solidFill>
              </a:rPr>
              <a:t>ИКТ-компетентности</a:t>
            </a:r>
            <a:r>
              <a:rPr lang="ru-RU" b="1" dirty="0" smtClean="0">
                <a:solidFill>
                  <a:srgbClr val="C00000"/>
                </a:solidFill>
              </a:rPr>
              <a:t> педагогов»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Порошино I3-3220\Downloads\эмблем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4"/>
            <a:ext cx="6858000" cy="1616063"/>
          </a:xfrm>
        </p:spPr>
        <p:txBody>
          <a:bodyPr/>
          <a:lstStyle/>
          <a:p>
            <a:r>
              <a:rPr lang="ru-RU" dirty="0" smtClean="0"/>
              <a:t>1.Обучались ли Вы на курсах ПК по ИКТ, если да, то когда?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2017г.- 9 человек </a:t>
            </a:r>
          </a:p>
          <a:p>
            <a:r>
              <a:rPr lang="ru-RU" sz="2800" b="1" dirty="0" smtClean="0"/>
              <a:t>2018г.</a:t>
            </a:r>
            <a:r>
              <a:rPr lang="ru-RU" sz="2800" dirty="0" smtClean="0"/>
              <a:t> – 1 человек   </a:t>
            </a:r>
          </a:p>
          <a:p>
            <a:r>
              <a:rPr lang="ru-RU" sz="2800" b="1" dirty="0" smtClean="0"/>
              <a:t>2019г.</a:t>
            </a:r>
            <a:r>
              <a:rPr lang="ru-RU" sz="2800" dirty="0" smtClean="0"/>
              <a:t> – 3 человека </a:t>
            </a:r>
          </a:p>
          <a:p>
            <a:r>
              <a:rPr lang="ru-RU" sz="2800" b="1" dirty="0" smtClean="0"/>
              <a:t>2020г. </a:t>
            </a:r>
            <a:r>
              <a:rPr lang="ru-RU" sz="2800" dirty="0" smtClean="0"/>
              <a:t>- 6 человек </a:t>
            </a:r>
          </a:p>
          <a:p>
            <a:r>
              <a:rPr lang="ru-RU" sz="28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обучались – 10 человек.</a:t>
            </a:r>
          </a:p>
          <a:p>
            <a:pPr marL="827088" lvl="1"/>
            <a:endParaRPr lang="ru-RU" sz="3200" dirty="0"/>
          </a:p>
        </p:txBody>
      </p:sp>
      <p:pic>
        <p:nvPicPr>
          <p:cNvPr id="81921" name="Picture 1" descr="C:\Users\User\Desktop\314835_html_3b3b89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428868"/>
            <a:ext cx="4505331" cy="16413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4"/>
            <a:ext cx="6858000" cy="1616063"/>
          </a:xfrm>
        </p:spPr>
        <p:txBody>
          <a:bodyPr/>
          <a:lstStyle/>
          <a:p>
            <a:r>
              <a:rPr lang="ru-RU" dirty="0" smtClean="0"/>
              <a:t>2.Оцените по 5-балльной шкале свой уровень владения компьютером</a:t>
            </a: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pPr marL="827088" lvl="1">
              <a:buNone/>
            </a:pPr>
            <a:r>
              <a:rPr lang="ru-RU" sz="3200" i="1" dirty="0" smtClean="0"/>
              <a:t>1- не владею </a:t>
            </a:r>
            <a:r>
              <a:rPr lang="ru-RU" sz="3200" b="1" dirty="0" smtClean="0"/>
              <a:t>1 человек ,</a:t>
            </a:r>
            <a:r>
              <a:rPr lang="ru-RU" sz="3200" i="1" dirty="0" smtClean="0"/>
              <a:t> </a:t>
            </a:r>
          </a:p>
          <a:p>
            <a:pPr marL="827088" lvl="1">
              <a:buNone/>
            </a:pPr>
            <a:r>
              <a:rPr lang="ru-RU" sz="3200" i="1" dirty="0" smtClean="0"/>
              <a:t>2 – с посторонней помощью </a:t>
            </a:r>
            <a:r>
              <a:rPr lang="ru-RU" sz="3200" b="1" dirty="0" smtClean="0"/>
              <a:t>2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человека</a:t>
            </a:r>
            <a:r>
              <a:rPr lang="ru-RU" sz="3200" i="1" dirty="0" smtClean="0"/>
              <a:t> </a:t>
            </a:r>
          </a:p>
          <a:p>
            <a:pPr marL="827088" lvl="1">
              <a:buNone/>
            </a:pPr>
            <a:r>
              <a:rPr lang="ru-RU" sz="32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– удовлетворительно </a:t>
            </a: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 человек</a:t>
            </a:r>
            <a:endParaRPr lang="ru-RU" sz="3200" b="1" i="1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827088" lvl="1">
              <a:buNone/>
            </a:pPr>
            <a:r>
              <a:rPr lang="ru-RU" sz="32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– хорошо </a:t>
            </a: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r>
              <a:rPr lang="ru-RU" sz="32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человек</a:t>
            </a:r>
          </a:p>
          <a:p>
            <a:pPr marL="827088" lvl="1">
              <a:buNone/>
            </a:pPr>
            <a:r>
              <a:rPr lang="ru-RU" sz="3200" i="1" dirty="0" smtClean="0"/>
              <a:t>5 – в совершенстве владею и могу научить других </a:t>
            </a:r>
            <a:r>
              <a:rPr lang="ru-RU" sz="3200" b="1" dirty="0" smtClean="0"/>
              <a:t>1 человек</a:t>
            </a:r>
            <a:endParaRPr lang="ru-RU" sz="3200" dirty="0" smtClean="0"/>
          </a:p>
          <a:p>
            <a:pPr marL="827088" lvl="1"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424"/>
            <a:ext cx="6858000" cy="1616063"/>
          </a:xfrm>
        </p:spPr>
        <p:txBody>
          <a:bodyPr/>
          <a:lstStyle/>
          <a:p>
            <a:r>
              <a:rPr lang="ru-RU" sz="2800" dirty="0" smtClean="0"/>
              <a:t>3.Как часто в своей профессиональной деятельности Вы используете </a:t>
            </a:r>
            <a:r>
              <a:rPr lang="ru-RU" sz="2800" dirty="0" err="1" smtClean="0"/>
              <a:t>ИКТ-технологии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pPr marL="827088" lvl="1">
              <a:buNone/>
            </a:pPr>
            <a:r>
              <a:rPr lang="ru-RU" sz="32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ежедневно -</a:t>
            </a:r>
            <a:r>
              <a:rPr lang="ru-RU" sz="32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15 человек; </a:t>
            </a:r>
          </a:p>
          <a:p>
            <a:pPr marL="827088" lvl="1">
              <a:buNone/>
            </a:pPr>
            <a:r>
              <a:rPr lang="ru-RU" sz="3200" i="1" dirty="0" smtClean="0"/>
              <a:t>1 раз в неделю - </a:t>
            </a:r>
            <a:r>
              <a:rPr lang="ru-RU" sz="3200" b="1" dirty="0" smtClean="0"/>
              <a:t>4 человека; </a:t>
            </a:r>
          </a:p>
          <a:p>
            <a:pPr marL="827088" lvl="1">
              <a:buNone/>
            </a:pPr>
            <a:r>
              <a:rPr lang="ru-RU" sz="3200" i="1" dirty="0" smtClean="0"/>
              <a:t>1-2 раза в месяц – </a:t>
            </a:r>
            <a:r>
              <a:rPr lang="ru-RU" sz="3200" b="1" dirty="0" smtClean="0"/>
              <a:t>3 человека; </a:t>
            </a:r>
          </a:p>
          <a:p>
            <a:pPr marL="827088" lvl="1">
              <a:buNone/>
            </a:pPr>
            <a:r>
              <a:rPr lang="ru-RU" sz="3200" i="1" dirty="0" smtClean="0"/>
              <a:t>реже 1 раза в месяц - </a:t>
            </a:r>
            <a:r>
              <a:rPr lang="ru-RU" sz="3200" b="1" dirty="0" smtClean="0"/>
              <a:t>0</a:t>
            </a:r>
          </a:p>
          <a:p>
            <a:pPr marL="827088" lvl="1">
              <a:buNone/>
            </a:pPr>
            <a:r>
              <a:rPr lang="ru-RU" sz="3200" i="1" dirty="0" smtClean="0"/>
              <a:t>не использую в работе - </a:t>
            </a:r>
            <a:r>
              <a:rPr lang="ru-RU" sz="3200" b="1" dirty="0" smtClean="0"/>
              <a:t>2 человека</a:t>
            </a:r>
          </a:p>
          <a:p>
            <a:pPr marL="827088" lvl="1"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6858000" cy="1616063"/>
          </a:xfrm>
        </p:spPr>
        <p:txBody>
          <a:bodyPr/>
          <a:lstStyle/>
          <a:p>
            <a:r>
              <a:rPr lang="ru-RU" sz="2800" dirty="0" smtClean="0"/>
              <a:t>4.Созданы ли в вашей группе (кабинете) условия для использования ИКТ в работе педагога?</a:t>
            </a:r>
            <a:endParaRPr lang="ru-RU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pPr marL="827088" lvl="1">
              <a:buNone/>
            </a:pPr>
            <a:r>
              <a:rPr lang="ru-RU" sz="3200" i="1" dirty="0" smtClean="0"/>
              <a:t>да – 8 человек;   </a:t>
            </a:r>
          </a:p>
          <a:p>
            <a:pPr marL="827088" lvl="1">
              <a:buNone/>
            </a:pPr>
            <a:r>
              <a:rPr lang="ru-RU" sz="3200" b="1" i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нет – 11 человек   </a:t>
            </a:r>
          </a:p>
          <a:p>
            <a:pPr marL="827088" lvl="1">
              <a:buNone/>
            </a:pPr>
            <a:r>
              <a:rPr lang="ru-RU" sz="3200" i="1" dirty="0" smtClean="0"/>
              <a:t>частично – 6 человек</a:t>
            </a:r>
            <a:endParaRPr lang="ru-RU" sz="3200" dirty="0" smtClean="0"/>
          </a:p>
        </p:txBody>
      </p:sp>
      <p:pic>
        <p:nvPicPr>
          <p:cNvPr id="78849" name="Picture 1" descr="C:\Users\User\Desktop\на сай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357562"/>
            <a:ext cx="3357533" cy="2518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1988840"/>
            <a:ext cx="6444208" cy="1798638"/>
          </a:xfrm>
        </p:spPr>
        <p:txBody>
          <a:bodyPr/>
          <a:lstStyle/>
          <a:p>
            <a:r>
              <a:rPr lang="ru-RU" sz="2000" i="1" dirty="0" smtClean="0"/>
              <a:t>«Истинная компьютерная грамотность означает не только умение использовать компьютер и компьютерные идеи, но и знание, когда это следует делать» </a:t>
            </a:r>
            <a:r>
              <a:rPr lang="ru-RU" sz="2000" b="0" i="1" dirty="0" smtClean="0"/>
              <a:t>Сеймур Пейперт</a:t>
            </a:r>
            <a:endParaRPr lang="ru-RU" sz="2000" b="0" i="1" dirty="0"/>
          </a:p>
        </p:txBody>
      </p:sp>
    </p:spTree>
    <p:extLst>
      <p:ext uri="{BB962C8B-B14F-4D97-AF65-F5344CB8AC3E}">
        <p14:creationId xmlns="" xmlns:p14="http://schemas.microsoft.com/office/powerpoint/2010/main" val="35618327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6858000" cy="1616063"/>
          </a:xfrm>
        </p:spPr>
        <p:txBody>
          <a:bodyPr/>
          <a:lstStyle/>
          <a:p>
            <a:r>
              <a:rPr lang="ru-RU" sz="2800" dirty="0" smtClean="0"/>
              <a:t>5.В каких из предложенных вариантов Вы используете ИКТ </a:t>
            </a:r>
            <a:r>
              <a:rPr lang="ru-RU" sz="2800" b="0" i="1" dirty="0" smtClean="0"/>
              <a:t>(может быть несколько вариантов ответа)</a:t>
            </a:r>
            <a:r>
              <a:rPr lang="ru-RU" sz="2800" b="0" dirty="0" smtClean="0"/>
              <a:t>:</a:t>
            </a:r>
            <a:endParaRPr lang="ru-RU" sz="2800" b="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25</a:t>
            </a:r>
            <a:r>
              <a:rPr lang="ru-RU" sz="1600" b="1" i="1" dirty="0" smtClean="0"/>
              <a:t>-оформление документации;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24</a:t>
            </a:r>
            <a:r>
              <a:rPr lang="ru-RU" sz="1600" b="1" i="1" dirty="0" smtClean="0"/>
              <a:t>-при подготовке к образовательной деятельности;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24</a:t>
            </a:r>
            <a:r>
              <a:rPr lang="ru-RU" sz="1600" b="1" i="1" dirty="0" smtClean="0"/>
              <a:t>-при оформлении развивающей среды группы и детского сада (изготовлении буклетов, коллажей, поздравительных открыток, грамот, пригласительных и т. п.)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22</a:t>
            </a:r>
            <a:r>
              <a:rPr lang="ru-RU" sz="1600" i="1" dirty="0" smtClean="0"/>
              <a:t> -при проведении открытых мероприятий (с детьми и педагогами);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12</a:t>
            </a:r>
            <a:r>
              <a:rPr lang="ru-RU" sz="1600" i="1" dirty="0" smtClean="0"/>
              <a:t> -  использование готовых цифровых образовательных ресурсов в педагогическом процессе,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21-</a:t>
            </a:r>
            <a:r>
              <a:rPr lang="ru-RU" sz="1600" i="1" dirty="0" smtClean="0"/>
              <a:t> самостоятельная разработка дидактических материалов (создание презентаций, раздаточного материала, </a:t>
            </a:r>
            <a:r>
              <a:rPr lang="ru-RU" sz="1600" i="1" dirty="0" err="1" smtClean="0"/>
              <a:t>мультимедийных</a:t>
            </a:r>
            <a:r>
              <a:rPr lang="ru-RU" sz="1600" i="1" dirty="0" smtClean="0"/>
              <a:t> заданий и т. п.)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25</a:t>
            </a:r>
            <a:r>
              <a:rPr lang="ru-RU" sz="1600" b="1" i="1" dirty="0" smtClean="0"/>
              <a:t>-для самообразования;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21</a:t>
            </a:r>
            <a:r>
              <a:rPr lang="ru-RU" sz="1600" i="1" dirty="0" smtClean="0"/>
              <a:t> -размещение своих разработок или результатов мероприятий (проведенных Вами)  в информационной среде (сайты педагогических сообществ)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19</a:t>
            </a:r>
            <a:r>
              <a:rPr lang="ru-RU" sz="1600" i="1" dirty="0" smtClean="0"/>
              <a:t>- наличие собственного сайта или странички в сетевом профессиональном сообществе</a:t>
            </a:r>
            <a:endParaRPr lang="ru-RU" sz="160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9"/>
            <a:ext cx="6858000" cy="1071569"/>
          </a:xfrm>
        </p:spPr>
        <p:txBody>
          <a:bodyPr/>
          <a:lstStyle/>
          <a:p>
            <a:r>
              <a:rPr lang="ru-RU" sz="2800" dirty="0" smtClean="0"/>
              <a:t>6.Уровень владения </a:t>
            </a:r>
            <a:r>
              <a:rPr lang="ru-RU" sz="2800" dirty="0" err="1" smtClean="0"/>
              <a:t>ИКТ-технологиями</a:t>
            </a:r>
            <a:endParaRPr lang="ru-RU" sz="2800" b="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256"/>
            <a:ext cx="1614470" cy="2038344"/>
          </a:xfrm>
        </p:spPr>
        <p:txBody>
          <a:bodyPr/>
          <a:lstStyle/>
          <a:p>
            <a:endParaRPr lang="ru-RU" sz="16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857364"/>
          <a:ext cx="80010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9"/>
            <a:ext cx="6858000" cy="1071569"/>
          </a:xfrm>
        </p:spPr>
        <p:txBody>
          <a:bodyPr/>
          <a:lstStyle/>
          <a:p>
            <a:r>
              <a:rPr lang="ru-RU" sz="2800" dirty="0" smtClean="0"/>
              <a:t>6.Уровень владения </a:t>
            </a:r>
            <a:r>
              <a:rPr lang="ru-RU" sz="2800" dirty="0" err="1" smtClean="0"/>
              <a:t>ИКТ-технологиями</a:t>
            </a:r>
            <a:endParaRPr lang="ru-RU" sz="2800" b="0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500174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6.8 Работа с электронной почтой.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 меня есть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ящик, активно пользуюсь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-22 человека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-у меня есть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ящик, но не пользуюсь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-1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 меня есть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ящик, но пользуюсь редко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-3 человека     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-нет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ящика, не умею пользоваться-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6.9. Оцените свою готовность к работе с интерактивной доской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-Я полностью готова работать с интерактивной доской, есть готовые программные средства: электронные тренажеры, тесты, необходимые Интернет-сайты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-3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-Пока ничего не знаю о программах, с которыми надо работать на этой доске, но готова научиться.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-7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Осваиваю работу с интерактивной доской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-13 человек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-Нет необходимости.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9"/>
            <a:ext cx="6858000" cy="1071569"/>
          </a:xfrm>
        </p:spPr>
        <p:txBody>
          <a:bodyPr/>
          <a:lstStyle/>
          <a:p>
            <a:r>
              <a:rPr lang="ru-RU" sz="2800" dirty="0" smtClean="0"/>
              <a:t>7. Как часто заходите на сайт ДОУ:</a:t>
            </a:r>
            <a:endParaRPr lang="ru-RU" sz="2800" b="0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142984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i="1" dirty="0" smtClean="0"/>
              <a:t>1 раз в неделю или чаще</a:t>
            </a:r>
            <a:r>
              <a:rPr lang="ru-RU" sz="2000" b="1" dirty="0" smtClean="0"/>
              <a:t>-5;</a:t>
            </a:r>
            <a:r>
              <a:rPr lang="ru-RU" sz="2000" i="1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1-2 раза в месяц</a:t>
            </a:r>
            <a:r>
              <a:rPr lang="ru-RU" sz="2000" b="1" dirty="0" smtClean="0">
                <a:solidFill>
                  <a:srgbClr val="FF0000"/>
                </a:solidFill>
              </a:rPr>
              <a:t>-9;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i="1" dirty="0" smtClean="0"/>
              <a:t>реже 1 раза в месяц</a:t>
            </a:r>
            <a:r>
              <a:rPr lang="ru-RU" sz="2000" b="1" dirty="0" smtClean="0"/>
              <a:t>-6</a:t>
            </a:r>
            <a:r>
              <a:rPr lang="ru-RU" sz="2000" i="1" dirty="0" smtClean="0"/>
              <a:t>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i="1" dirty="0" smtClean="0"/>
              <a:t>не использую в работе;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i="1" dirty="0" smtClean="0"/>
              <a:t>по мере необходимости</a:t>
            </a:r>
            <a:r>
              <a:rPr lang="ru-RU" sz="2000" b="1" dirty="0" smtClean="0"/>
              <a:t>-7;</a:t>
            </a:r>
            <a:r>
              <a:rPr lang="ru-RU" sz="2000" i="1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i="1" dirty="0" smtClean="0"/>
              <a:t>никогда не заходила.</a:t>
            </a:r>
            <a:endParaRPr lang="ru-RU" sz="2000" dirty="0" smtClean="0"/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 l="17045" t="12121" r="17613" b="23232"/>
          <a:stretch>
            <a:fillRect/>
          </a:stretch>
        </p:blipFill>
        <p:spPr bwMode="auto">
          <a:xfrm>
            <a:off x="3857620" y="3857628"/>
            <a:ext cx="4643470" cy="25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9"/>
            <a:ext cx="6929438" cy="1071569"/>
          </a:xfrm>
        </p:spPr>
        <p:txBody>
          <a:bodyPr/>
          <a:lstStyle/>
          <a:p>
            <a:r>
              <a:rPr lang="ru-RU" sz="2800" dirty="0" smtClean="0"/>
              <a:t>8. Какие образовательные сайты Вы часто используете в работе?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500174"/>
            <a:ext cx="72866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1.Маам </a:t>
            </a:r>
            <a:r>
              <a:rPr lang="ru-RU" sz="2000" b="1" dirty="0" smtClean="0">
                <a:solidFill>
                  <a:srgbClr val="FF0000"/>
                </a:solidFill>
              </a:rPr>
              <a:t>–20 человек</a:t>
            </a:r>
          </a:p>
          <a:p>
            <a:r>
              <a:rPr lang="ru-RU" sz="2000" b="1" dirty="0" smtClean="0"/>
              <a:t>2.Инфоурок </a:t>
            </a:r>
            <a:r>
              <a:rPr lang="ru-RU" sz="2000" b="1" dirty="0" smtClean="0">
                <a:solidFill>
                  <a:srgbClr val="FF0000"/>
                </a:solidFill>
              </a:rPr>
              <a:t>– 11 человек</a:t>
            </a:r>
          </a:p>
          <a:p>
            <a:r>
              <a:rPr lang="ru-RU" sz="2000" b="1" dirty="0" smtClean="0"/>
              <a:t>3. Всеобуч, Форум «Педагоги России», </a:t>
            </a:r>
            <a:r>
              <a:rPr lang="en-US" sz="2000" b="1" dirty="0" err="1" smtClean="0"/>
              <a:t>NSPortal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ru-RU" sz="2000" b="1" dirty="0" smtClean="0"/>
              <a:t>, «Дошкольник» </a:t>
            </a:r>
            <a:r>
              <a:rPr lang="ru-RU" sz="2000" b="1" dirty="0" smtClean="0">
                <a:solidFill>
                  <a:srgbClr val="FF0000"/>
                </a:solidFill>
              </a:rPr>
              <a:t>- по 2 человека</a:t>
            </a:r>
          </a:p>
          <a:p>
            <a:endParaRPr lang="ru-RU" sz="2000" dirty="0" smtClean="0"/>
          </a:p>
          <a:p>
            <a:r>
              <a:rPr lang="ru-RU" sz="2000" dirty="0" smtClean="0"/>
              <a:t>ДИСО. </a:t>
            </a:r>
            <a:r>
              <a:rPr lang="ru-RU" sz="2000" dirty="0" err="1" smtClean="0"/>
              <a:t>Доу</a:t>
            </a:r>
            <a:r>
              <a:rPr lang="ru-RU" sz="2000" dirty="0" smtClean="0"/>
              <a:t>; «Воспитатель.</a:t>
            </a:r>
            <a:r>
              <a:rPr lang="en-US" sz="2000" dirty="0" err="1" smtClean="0"/>
              <a:t>ru</a:t>
            </a:r>
            <a:r>
              <a:rPr lang="ru-RU" sz="2000" dirty="0" smtClean="0"/>
              <a:t>», «Содружество творческих воспитателей», «Солнечный свет», «1 сентября», «Портал педагога», «Педсовет», «Портал образования», «Продленка», Мамонтенок, </a:t>
            </a:r>
            <a:r>
              <a:rPr lang="ru-RU" sz="2000" dirty="0" err="1" smtClean="0"/>
              <a:t>Знанио,Мультиурок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Совушка</a:t>
            </a:r>
            <a:r>
              <a:rPr lang="ru-RU" sz="2000" dirty="0" smtClean="0"/>
              <a:t>», </a:t>
            </a:r>
            <a:r>
              <a:rPr lang="ru-RU" sz="2000" dirty="0" err="1" smtClean="0"/>
              <a:t>профсообщество</a:t>
            </a:r>
            <a:r>
              <a:rPr lang="ru-RU" sz="2000" dirty="0" smtClean="0"/>
              <a:t> «Преемственность в образовании», </a:t>
            </a:r>
            <a:r>
              <a:rPr lang="en-US" sz="2000" dirty="0" smtClean="0"/>
              <a:t>MP</a:t>
            </a:r>
            <a:r>
              <a:rPr lang="ru-RU" sz="2000" dirty="0" smtClean="0"/>
              <a:t>3</a:t>
            </a:r>
            <a:r>
              <a:rPr lang="en-US" sz="2000" dirty="0" smtClean="0"/>
              <a:t>sort</a:t>
            </a:r>
            <a:r>
              <a:rPr lang="ru-RU" sz="2000" dirty="0" smtClean="0"/>
              <a:t>.</a:t>
            </a:r>
            <a:r>
              <a:rPr lang="en-US" sz="2000" dirty="0" smtClean="0"/>
              <a:t>biz</a:t>
            </a:r>
            <a:r>
              <a:rPr lang="ru-RU" sz="2000" dirty="0" smtClean="0"/>
              <a:t>, </a:t>
            </a:r>
            <a:r>
              <a:rPr lang="ru-RU" sz="2000" dirty="0" err="1" smtClean="0"/>
              <a:t>Мерсибо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Физинструктор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, порталы для педагогов-психологов, </a:t>
            </a:r>
            <a:r>
              <a:rPr lang="ru-RU" sz="2000" dirty="0" err="1" smtClean="0"/>
              <a:t>Соцсети</a:t>
            </a:r>
            <a:r>
              <a:rPr lang="ru-RU" sz="2000" dirty="0" smtClean="0"/>
              <a:t>- </a:t>
            </a:r>
            <a:r>
              <a:rPr lang="en-US" sz="2000" dirty="0" smtClean="0"/>
              <a:t>VK</a:t>
            </a:r>
            <a:r>
              <a:rPr lang="ru-RU" sz="2000" dirty="0" smtClean="0"/>
              <a:t>, </a:t>
            </a:r>
            <a:r>
              <a:rPr lang="ru-RU" sz="2000" dirty="0" err="1" smtClean="0"/>
              <a:t>инстаграмм</a:t>
            </a:r>
            <a:r>
              <a:rPr lang="ru-RU" sz="2000" dirty="0" smtClean="0"/>
              <a:t>.</a:t>
            </a:r>
            <a:endParaRPr lang="ru-RU" sz="2000" i="1" dirty="0" smtClean="0"/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9"/>
            <a:ext cx="6929438" cy="1071569"/>
          </a:xfrm>
        </p:spPr>
        <p:txBody>
          <a:bodyPr/>
          <a:lstStyle/>
          <a:p>
            <a:r>
              <a:rPr lang="ru-RU" sz="2400" dirty="0" smtClean="0"/>
              <a:t>9. На каких сайтах публикуетесь, участвуете в конкурсах?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500174"/>
            <a:ext cx="72866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1.Инфоурок – </a:t>
            </a:r>
            <a:r>
              <a:rPr lang="ru-RU" sz="2000" b="1" dirty="0" smtClean="0">
                <a:solidFill>
                  <a:srgbClr val="FF0000"/>
                </a:solidFill>
              </a:rPr>
              <a:t>10 человек</a:t>
            </a:r>
          </a:p>
          <a:p>
            <a:r>
              <a:rPr lang="ru-RU" sz="2000" b="1" dirty="0" smtClean="0"/>
              <a:t>2. </a:t>
            </a:r>
            <a:r>
              <a:rPr lang="ru-RU" sz="2000" b="1" dirty="0" err="1" smtClean="0"/>
              <a:t>Маам</a:t>
            </a:r>
            <a:r>
              <a:rPr lang="ru-RU" sz="2000" b="1" dirty="0" smtClean="0"/>
              <a:t> – </a:t>
            </a:r>
            <a:r>
              <a:rPr lang="ru-RU" sz="2000" b="1" dirty="0" smtClean="0">
                <a:solidFill>
                  <a:srgbClr val="FF0000"/>
                </a:solidFill>
              </a:rPr>
              <a:t>8 человек</a:t>
            </a:r>
          </a:p>
          <a:p>
            <a:r>
              <a:rPr lang="ru-RU" sz="2000" b="1" dirty="0" smtClean="0"/>
              <a:t>3.«Солнечный свет», «Идея» - </a:t>
            </a:r>
            <a:r>
              <a:rPr lang="ru-RU" sz="2000" b="1" dirty="0" smtClean="0">
                <a:solidFill>
                  <a:srgbClr val="FF0000"/>
                </a:solidFill>
              </a:rPr>
              <a:t>3 человека</a:t>
            </a:r>
          </a:p>
          <a:p>
            <a:r>
              <a:rPr lang="ru-RU" sz="2000" b="1" dirty="0" smtClean="0"/>
              <a:t>4.«Воспитатель.</a:t>
            </a:r>
            <a:r>
              <a:rPr lang="en-US" sz="2000" b="1" dirty="0" err="1" smtClean="0"/>
              <a:t>ru</a:t>
            </a:r>
            <a:r>
              <a:rPr lang="ru-RU" sz="2000" b="1" dirty="0" smtClean="0"/>
              <a:t>», «</a:t>
            </a:r>
            <a:r>
              <a:rPr lang="ru-RU" sz="2000" b="1" dirty="0" err="1" smtClean="0"/>
              <a:t>Рассударики</a:t>
            </a:r>
            <a:r>
              <a:rPr lang="ru-RU" sz="2000" b="1" dirty="0" smtClean="0"/>
              <a:t>», «Педсовет», «</a:t>
            </a:r>
            <a:r>
              <a:rPr lang="ru-RU" sz="2000" b="1" dirty="0" err="1" smtClean="0"/>
              <a:t>Совушка</a:t>
            </a:r>
            <a:r>
              <a:rPr lang="ru-RU" sz="2000" b="1" dirty="0" smtClean="0"/>
              <a:t>» - </a:t>
            </a:r>
            <a:r>
              <a:rPr lang="ru-RU" sz="2000" b="1" dirty="0" smtClean="0">
                <a:solidFill>
                  <a:srgbClr val="FF0000"/>
                </a:solidFill>
              </a:rPr>
              <a:t>2 человека</a:t>
            </a:r>
          </a:p>
          <a:p>
            <a:endParaRPr lang="ru-RU" sz="2000" dirty="0" smtClean="0"/>
          </a:p>
          <a:p>
            <a:r>
              <a:rPr lang="ru-RU" sz="2000" dirty="0" smtClean="0"/>
              <a:t>«Всеобуч», «Фантазеры», «</a:t>
            </a:r>
            <a:r>
              <a:rPr lang="ru-RU" sz="2000" dirty="0" err="1" smtClean="0"/>
              <a:t>Педразвитие</a:t>
            </a:r>
            <a:r>
              <a:rPr lang="ru-RU" sz="2000" dirty="0" smtClean="0"/>
              <a:t>», «</a:t>
            </a:r>
            <a:r>
              <a:rPr lang="ru-RU" sz="2000" dirty="0" err="1" smtClean="0"/>
              <a:t>ОБРУ.ру</a:t>
            </a:r>
            <a:r>
              <a:rPr lang="ru-RU" sz="2000" dirty="0" smtClean="0"/>
              <a:t>», «</a:t>
            </a:r>
            <a:r>
              <a:rPr lang="ru-RU" sz="2000" dirty="0" err="1" smtClean="0"/>
              <a:t>РИЦО.рф</a:t>
            </a:r>
            <a:r>
              <a:rPr lang="ru-RU" sz="2000" dirty="0" smtClean="0"/>
              <a:t>», «Вестник просвещения», «Портал образования», «Педагоги ДОУ», «Горизонты педагогики», «Новое поколение», «Копилка урока», «Готовим урок», «Мир педагога», «Время знаний», «Гамма творчества», </a:t>
            </a:r>
            <a:r>
              <a:rPr lang="ru-RU" sz="2000" dirty="0" err="1" smtClean="0"/>
              <a:t>Физинструктор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соцсети</a:t>
            </a:r>
            <a:r>
              <a:rPr lang="ru-RU" sz="2000" dirty="0" smtClean="0"/>
              <a:t>- </a:t>
            </a:r>
            <a:r>
              <a:rPr lang="en-US" sz="2000" dirty="0" smtClean="0"/>
              <a:t>VK</a:t>
            </a:r>
            <a:r>
              <a:rPr lang="ru-RU" sz="2000" dirty="0" smtClean="0"/>
              <a:t>, </a:t>
            </a:r>
            <a:r>
              <a:rPr lang="ru-RU" sz="2000" dirty="0" err="1" smtClean="0"/>
              <a:t>инстаграмм</a:t>
            </a:r>
            <a:r>
              <a:rPr lang="ru-RU" sz="2000" dirty="0" smtClean="0"/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Сайт ДОУ- 4 человека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9"/>
            <a:ext cx="7215190" cy="1071569"/>
          </a:xfrm>
        </p:spPr>
        <p:txBody>
          <a:bodyPr/>
          <a:lstStyle/>
          <a:p>
            <a:r>
              <a:rPr lang="ru-RU" sz="2400" dirty="0" smtClean="0"/>
              <a:t>10. Каковы Ваши последние достижения в области использования ИКТ? 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500174"/>
            <a:ext cx="72866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- обучение по созданию персонального сайта - 2</a:t>
            </a:r>
          </a:p>
          <a:p>
            <a:r>
              <a:rPr lang="ru-RU" sz="2000" dirty="0" smtClean="0"/>
              <a:t>- создание сайта группы - 1</a:t>
            </a:r>
          </a:p>
          <a:p>
            <a:r>
              <a:rPr lang="ru-RU" sz="2000" dirty="0" smtClean="0"/>
              <a:t>- создание страницы группы на </a:t>
            </a:r>
            <a:r>
              <a:rPr lang="en-US" sz="2000" dirty="0" err="1" smtClean="0"/>
              <a:t>wix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 - 2</a:t>
            </a:r>
          </a:p>
          <a:p>
            <a:r>
              <a:rPr lang="ru-RU" sz="2000" dirty="0" smtClean="0"/>
              <a:t>- работа в редакторе по созданию иллюстрации (</a:t>
            </a:r>
            <a:r>
              <a:rPr lang="ru-RU" sz="2000" dirty="0" err="1" smtClean="0"/>
              <a:t>фотошоп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- упражнялась в умении вставлять </a:t>
            </a:r>
            <a:r>
              <a:rPr lang="ru-RU" sz="2000" dirty="0" err="1" smtClean="0"/>
              <a:t>медиафайл</a:t>
            </a:r>
            <a:r>
              <a:rPr lang="ru-RU" sz="2000" dirty="0" smtClean="0"/>
              <a:t> в презентацию</a:t>
            </a:r>
          </a:p>
          <a:p>
            <a:r>
              <a:rPr lang="ru-RU" sz="2000" dirty="0" smtClean="0"/>
              <a:t>- создание </a:t>
            </a:r>
            <a:r>
              <a:rPr lang="ru-RU" sz="2000" dirty="0" err="1" smtClean="0"/>
              <a:t>онлайн-анкеты</a:t>
            </a:r>
            <a:r>
              <a:rPr lang="ru-RU" sz="2000" dirty="0" smtClean="0"/>
              <a:t> ,персонального сайта </a:t>
            </a:r>
          </a:p>
          <a:p>
            <a:r>
              <a:rPr lang="ru-RU" sz="2000" dirty="0" smtClean="0"/>
              <a:t>- презентация на семинар, печатное планирование</a:t>
            </a:r>
          </a:p>
          <a:p>
            <a:r>
              <a:rPr lang="ru-RU" sz="2000" dirty="0" smtClean="0"/>
              <a:t>- создание видеороликов к утренникам, презентаций к семинарам, мастер-классам</a:t>
            </a:r>
          </a:p>
          <a:p>
            <a:r>
              <a:rPr lang="ru-RU" sz="2000" dirty="0" smtClean="0"/>
              <a:t>- освоила программу для создания мультфильмов, совершенствую навыки пользователя, изучая новые программы.</a:t>
            </a:r>
          </a:p>
        </p:txBody>
      </p:sp>
      <p:pic>
        <p:nvPicPr>
          <p:cNvPr id="71681" name="Picture 1" descr="C:\Users\User\Desktop\cqpwlku-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57694"/>
            <a:ext cx="2428892" cy="182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9"/>
            <a:ext cx="7215190" cy="1071569"/>
          </a:xfrm>
        </p:spPr>
        <p:txBody>
          <a:bodyPr/>
          <a:lstStyle/>
          <a:p>
            <a:r>
              <a:rPr lang="ru-RU" sz="2400" dirty="0" smtClean="0"/>
              <a:t>11.Какие проблемы возникают при использовании ИКТ? </a:t>
            </a:r>
            <a:r>
              <a:rPr lang="ru-RU" sz="2400" i="1" dirty="0" smtClean="0"/>
              <a:t>(может быть несколько ответов)</a:t>
            </a:r>
            <a:endParaRPr lang="ru-RU" sz="2400" dirty="0" smtClean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857224" y="1571612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i="1" dirty="0" smtClean="0"/>
              <a:t>не возникает проблем – </a:t>
            </a:r>
            <a:r>
              <a:rPr lang="ru-RU" sz="2000" b="1" dirty="0" smtClean="0"/>
              <a:t>5 человек</a:t>
            </a:r>
            <a:endParaRPr lang="ru-RU" sz="2000" dirty="0" smtClean="0"/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- недостаточно знаний и умений по использованию ИКТ- </a:t>
            </a:r>
            <a:r>
              <a:rPr lang="ru-RU" sz="2000" b="1" dirty="0" smtClean="0">
                <a:solidFill>
                  <a:srgbClr val="FF0000"/>
                </a:solidFill>
              </a:rPr>
              <a:t>20 человек</a:t>
            </a:r>
          </a:p>
          <a:p>
            <a:r>
              <a:rPr lang="ru-RU" sz="2000" i="1" dirty="0" smtClean="0"/>
              <a:t>- недостаточно возможностей для повышения </a:t>
            </a:r>
            <a:r>
              <a:rPr lang="ru-RU" sz="2000" i="1" dirty="0" err="1" smtClean="0"/>
              <a:t>ИКТ-компетентности</a:t>
            </a:r>
            <a:r>
              <a:rPr lang="ru-RU" sz="2000" i="1" dirty="0" smtClean="0"/>
              <a:t> – </a:t>
            </a:r>
            <a:r>
              <a:rPr lang="ru-RU" sz="2000" b="1" dirty="0" smtClean="0"/>
              <a:t>6 человек</a:t>
            </a:r>
          </a:p>
          <a:p>
            <a:r>
              <a:rPr lang="ru-RU" sz="2000" i="1" dirty="0" smtClean="0"/>
              <a:t>- не достаточно сформирована материально –техническая база ДОУ – </a:t>
            </a:r>
            <a:r>
              <a:rPr lang="ru-RU" sz="2000" b="1" dirty="0" smtClean="0"/>
              <a:t>5 человек</a:t>
            </a:r>
            <a:endParaRPr lang="ru-RU" sz="2000" dirty="0" smtClean="0"/>
          </a:p>
          <a:p>
            <a:r>
              <a:rPr lang="ru-RU" sz="2000" i="1" dirty="0" smtClean="0"/>
              <a:t>-не хватает рабочего времени</a:t>
            </a:r>
            <a:r>
              <a:rPr lang="ru-RU" sz="2000" b="1" dirty="0" smtClean="0"/>
              <a:t>- 6 человек</a:t>
            </a:r>
            <a:endParaRPr lang="ru-RU" sz="2000" dirty="0" smtClean="0"/>
          </a:p>
          <a:p>
            <a:r>
              <a:rPr lang="ru-RU" sz="2000" i="1" dirty="0" smtClean="0"/>
              <a:t>-нет необходимости использовать ИКТ в своей работе, предпочитаю традиционные методы и формы работы</a:t>
            </a:r>
            <a:r>
              <a:rPr lang="ru-RU" sz="2000" b="1" dirty="0" smtClean="0"/>
              <a:t>- 0</a:t>
            </a:r>
            <a:endParaRPr lang="ru-RU" sz="2000" dirty="0"/>
          </a:p>
        </p:txBody>
      </p:sp>
      <p:pic>
        <p:nvPicPr>
          <p:cNvPr id="70657" name="Picture 1" descr="C:\Users\User\Desktop\question-mark-clip-art-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00570"/>
            <a:ext cx="2000240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85786" y="1500174"/>
            <a:ext cx="72866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12.Оцените эффективность использования Вами ИКТ по пятибалльной шкале, где 5 – наивысший балл, 1 – низший балл </a:t>
            </a:r>
          </a:p>
          <a:p>
            <a:r>
              <a:rPr lang="ru-RU" sz="2000" dirty="0" smtClean="0"/>
              <a:t>1</a:t>
            </a:r>
            <a:r>
              <a:rPr lang="ru-RU" sz="2000" b="1" dirty="0" smtClean="0"/>
              <a:t>- 1 человек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b="1" dirty="0" smtClean="0"/>
              <a:t>- 3 человек</a:t>
            </a:r>
            <a:endParaRPr lang="ru-RU" sz="2000" dirty="0" smtClean="0"/>
          </a:p>
          <a:p>
            <a:r>
              <a:rPr lang="ru-RU" sz="2000" dirty="0" smtClean="0"/>
              <a:t>3-</a:t>
            </a:r>
            <a:r>
              <a:rPr lang="ru-RU" sz="2000" b="1" dirty="0" smtClean="0"/>
              <a:t> 9 человек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- 11 человек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5-</a:t>
            </a:r>
            <a:r>
              <a:rPr lang="ru-RU" sz="2000" b="1" dirty="0" smtClean="0"/>
              <a:t> 1 человек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    13.Стимулирует ли администрация ДОО педагогов к использованию ИКТ в работе?</a:t>
            </a:r>
          </a:p>
          <a:p>
            <a:r>
              <a:rPr lang="ru-RU" sz="2000" i="1" dirty="0" smtClean="0"/>
              <a:t>  </a:t>
            </a:r>
            <a:r>
              <a:rPr lang="ru-RU" sz="2000" i="1" dirty="0" smtClean="0">
                <a:solidFill>
                  <a:srgbClr val="FF0000"/>
                </a:solidFill>
              </a:rPr>
              <a:t>1.да- </a:t>
            </a:r>
            <a:r>
              <a:rPr lang="ru-RU" sz="2000" b="1" dirty="0" smtClean="0">
                <a:solidFill>
                  <a:srgbClr val="FF0000"/>
                </a:solidFill>
              </a:rPr>
              <a:t>20;</a:t>
            </a:r>
            <a:r>
              <a:rPr lang="ru-RU" sz="2000" i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000" i="1" dirty="0" smtClean="0"/>
              <a:t>  2.нет</a:t>
            </a:r>
            <a:r>
              <a:rPr lang="ru-RU" sz="2000" b="1" dirty="0" smtClean="0"/>
              <a:t>- 0;</a:t>
            </a:r>
            <a:r>
              <a:rPr lang="ru-RU" sz="2000" i="1" dirty="0" smtClean="0"/>
              <a:t>   </a:t>
            </a:r>
          </a:p>
          <a:p>
            <a:r>
              <a:rPr lang="ru-RU" sz="2000" i="1" dirty="0" smtClean="0"/>
              <a:t>  3.частично-</a:t>
            </a:r>
            <a:r>
              <a:rPr lang="ru-RU" sz="2000" b="1" dirty="0" smtClean="0"/>
              <a:t> 4.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9"/>
            <a:ext cx="7215190" cy="1071569"/>
          </a:xfrm>
        </p:spPr>
        <p:txBody>
          <a:bodyPr/>
          <a:lstStyle/>
          <a:p>
            <a:r>
              <a:rPr lang="ru-RU" sz="2400" dirty="0" smtClean="0"/>
              <a:t>14. Хотели бы Вы получить дополнительные знания по повышению </a:t>
            </a:r>
            <a:r>
              <a:rPr lang="ru-RU" sz="2400" dirty="0" err="1" smtClean="0"/>
              <a:t>ИКТ-компетентности</a:t>
            </a:r>
            <a:r>
              <a:rPr lang="ru-RU" sz="2400" dirty="0" smtClean="0"/>
              <a:t>?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1500174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FF0000"/>
                </a:solidFill>
              </a:rPr>
              <a:t>- да, знаний много не бывает</a:t>
            </a:r>
            <a:r>
              <a:rPr lang="ru-RU" sz="2000" b="1" dirty="0" smtClean="0">
                <a:solidFill>
                  <a:srgbClr val="FF0000"/>
                </a:solidFill>
              </a:rPr>
              <a:t>- 22 человека 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i="1" dirty="0" smtClean="0"/>
              <a:t>- нет, обладаю достаточным уровнем знаний </a:t>
            </a:r>
            <a:r>
              <a:rPr lang="ru-RU" sz="2000" b="1" dirty="0" smtClean="0"/>
              <a:t>– 0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/>
              <a:t>- нет, не вижу необходимости </a:t>
            </a:r>
            <a:r>
              <a:rPr lang="ru-RU" sz="2000" b="1" dirty="0" smtClean="0"/>
              <a:t>- 0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/>
              <a:t>- затрудняюсь ответить</a:t>
            </a:r>
            <a:r>
              <a:rPr lang="ru-RU" sz="2000" b="1" dirty="0" smtClean="0"/>
              <a:t>- 3 человека</a:t>
            </a:r>
            <a:endParaRPr lang="ru-RU" sz="2000" b="1" dirty="0"/>
          </a:p>
        </p:txBody>
      </p:sp>
      <p:pic>
        <p:nvPicPr>
          <p:cNvPr id="68609" name="Picture 1" descr="C:\Users\User\Desktop\multi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43314"/>
            <a:ext cx="2681561" cy="25002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ИКТ-компетентность педагога: понятие</a:t>
            </a:r>
            <a:endParaRPr lang="ru-RU" dirty="0"/>
          </a:p>
        </p:txBody>
      </p:sp>
      <p:pic>
        <p:nvPicPr>
          <p:cNvPr id="40962" name="Picture 2" descr="http://lib2.podelise.ru/tw_files2/urls_4/5/d-418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9"/>
            <a:ext cx="7215190" cy="1643073"/>
          </a:xfrm>
        </p:spPr>
        <p:txBody>
          <a:bodyPr/>
          <a:lstStyle/>
          <a:p>
            <a:r>
              <a:rPr lang="ru-RU" sz="2400" dirty="0" smtClean="0"/>
              <a:t>15. Ваши пожелания по созданию условий в ДОУ для использования ИКТ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00034" y="1500174"/>
            <a:ext cx="6858048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b="1" dirty="0" smtClean="0"/>
              <a:t>ноутбуки</a:t>
            </a:r>
            <a:r>
              <a:rPr lang="ru-RU" dirty="0" smtClean="0"/>
              <a:t> в каждую группу, а в общем всего достаточно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интерактивный </a:t>
            </a:r>
            <a:r>
              <a:rPr lang="ru-RU" b="1" dirty="0" smtClean="0"/>
              <a:t>логопедический стол, умное зеркало, интерактивная панель </a:t>
            </a:r>
            <a:r>
              <a:rPr lang="ru-RU" dirty="0" smtClean="0"/>
              <a:t>(маленькая)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b="1" dirty="0" smtClean="0"/>
              <a:t>телевизор</a:t>
            </a:r>
            <a:r>
              <a:rPr lang="ru-RU" dirty="0" smtClean="0"/>
              <a:t> в группу,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b="1" dirty="0" smtClean="0"/>
              <a:t>телевизор</a:t>
            </a:r>
            <a:r>
              <a:rPr lang="ru-RU" dirty="0" smtClean="0"/>
              <a:t> в средние группы, </a:t>
            </a:r>
            <a:r>
              <a:rPr lang="ru-RU" b="1" dirty="0" smtClean="0"/>
              <a:t>ноутбук, принтер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использовать в каждой возрастной группе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телевизор</a:t>
            </a:r>
            <a:r>
              <a:rPr lang="ru-RU" dirty="0" smtClean="0"/>
              <a:t> в группу, </a:t>
            </a:r>
            <a:r>
              <a:rPr lang="ru-RU" b="1" dirty="0" smtClean="0"/>
              <a:t>интернет,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                    ноутбуки </a:t>
            </a:r>
            <a:r>
              <a:rPr lang="ru-RU" dirty="0" smtClean="0"/>
              <a:t>во все группы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b="1" dirty="0" smtClean="0"/>
              <a:t>ноутбук</a:t>
            </a:r>
            <a:r>
              <a:rPr lang="ru-RU" dirty="0" smtClean="0"/>
              <a:t> для группы, пожалуйста!</a:t>
            </a:r>
            <a:endParaRPr lang="ru-RU" dirty="0"/>
          </a:p>
        </p:txBody>
      </p:sp>
      <p:pic>
        <p:nvPicPr>
          <p:cNvPr id="67585" name="Picture 1" descr="C:\Users\User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3929066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8425"/>
            <a:ext cx="4214842" cy="107473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Многим педагогам ДОУ требуется обучение на курсах ПК по ИКТ </a:t>
            </a:r>
            <a:r>
              <a:rPr lang="ru-RU" sz="2400" i="1" dirty="0" smtClean="0"/>
              <a:t>(давно проходили или совсем не проходили обучение, 77% педагогам недостаточно знаний по ИКТ).</a:t>
            </a:r>
          </a:p>
          <a:p>
            <a:pPr marL="514350" indent="-514350">
              <a:buAutoNum type="arabicPeriod"/>
            </a:pPr>
            <a:r>
              <a:rPr lang="ru-RU" dirty="0" smtClean="0"/>
              <a:t>48% педагогов хорошо владеют компьютером, 36% - удовлетворительно.</a:t>
            </a:r>
          </a:p>
          <a:p>
            <a:pPr marL="514350" indent="-514350">
              <a:buAutoNum type="arabicPeriod"/>
            </a:pPr>
            <a:r>
              <a:rPr lang="ru-RU" dirty="0" smtClean="0"/>
              <a:t>62% педагогов ДОУ ежедневно используют </a:t>
            </a:r>
            <a:r>
              <a:rPr lang="ru-RU" dirty="0" err="1" smtClean="0"/>
              <a:t>ИКТ-технологии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cs typeface="Times New Roman" pitchFamily="18" charset="0"/>
              </a:rPr>
              <a:t>Чаще всего педагоги используют ИКТ </a:t>
            </a:r>
            <a:r>
              <a:rPr lang="ru-RU" sz="2400" dirty="0" smtClean="0">
                <a:cs typeface="Times New Roman" pitchFamily="18" charset="0"/>
              </a:rPr>
              <a:t>для оформления документации, при подготовке к НОД; при оформлении РППС, при самообразовании.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8425"/>
            <a:ext cx="4214842" cy="107473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5</a:t>
            </a:r>
            <a:r>
              <a:rPr lang="ru-RU" sz="2800" dirty="0" smtClean="0"/>
              <a:t>. Лучше всего педагоги владеют работой с файлами и папками, интернетом, текстовыми редакторами и презентациями, хуже всего с графическими изображениями, электронными таблицами, видео и </a:t>
            </a:r>
            <a:r>
              <a:rPr lang="ru-RU" sz="2800" dirty="0" err="1" smtClean="0"/>
              <a:t>аудиофайлами</a:t>
            </a:r>
            <a:r>
              <a:rPr lang="ru-RU" sz="2800" dirty="0" smtClean="0"/>
              <a:t>.</a:t>
            </a:r>
          </a:p>
          <a:p>
            <a:pPr marL="514350" indent="-514350">
              <a:buNone/>
            </a:pPr>
            <a:r>
              <a:rPr lang="ru-RU" sz="2800" dirty="0" smtClean="0"/>
              <a:t>6. 88% педагогов активно пользуются электронной почтой.</a:t>
            </a:r>
          </a:p>
          <a:p>
            <a:pPr marL="514350" indent="-514350">
              <a:buNone/>
            </a:pPr>
            <a:r>
              <a:rPr lang="ru-RU" sz="2800" dirty="0" smtClean="0"/>
              <a:t>7. Самыми популярными сайтами среди педагогов являются –</a:t>
            </a:r>
            <a:r>
              <a:rPr lang="en-US" sz="2400" b="1" dirty="0" err="1" smtClean="0"/>
              <a:t>Maam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инфоурок</a:t>
            </a:r>
            <a:r>
              <a:rPr lang="ru-RU" sz="2400" b="1" dirty="0" smtClean="0"/>
              <a:t>, Всеобуч, Солнечный свет, Идея, Педагоги России, </a:t>
            </a:r>
            <a:r>
              <a:rPr lang="ru-RU" sz="2400" b="1" dirty="0" err="1" smtClean="0"/>
              <a:t>Рассударики</a:t>
            </a:r>
            <a:r>
              <a:rPr lang="ru-RU" sz="2400" b="1" dirty="0" smtClean="0"/>
              <a:t>, Дошкольник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NSPortal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ru</a:t>
            </a:r>
            <a:r>
              <a:rPr lang="ru-RU" sz="2400" b="1" dirty="0" smtClean="0"/>
              <a:t>, Воспитатель, Педсовет, </a:t>
            </a:r>
            <a:r>
              <a:rPr lang="ru-RU" sz="2400" b="1" dirty="0" err="1" smtClean="0"/>
              <a:t>Совушка</a:t>
            </a:r>
            <a:r>
              <a:rPr lang="ru-RU" sz="2400" b="1" dirty="0" smtClean="0"/>
              <a:t>. </a:t>
            </a:r>
          </a:p>
          <a:p>
            <a:pPr marL="514350" indent="-514350"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8425"/>
            <a:ext cx="4214842" cy="107473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 smtClean="0"/>
              <a:t>8.    Большинство педагогов отмечают, что администрация стимулирует к использованию ИКТ в работе.</a:t>
            </a:r>
          </a:p>
          <a:p>
            <a:pPr marL="514350" indent="-514350">
              <a:buNone/>
            </a:pPr>
            <a:r>
              <a:rPr lang="ru-RU" sz="2800" dirty="0" smtClean="0"/>
              <a:t>9.    Для создания более благоприятных условий в ДОУ по использованию ИКТ педагогам нужны ноутбуки , телевизоры, принтеры, интернет, </a:t>
            </a:r>
          </a:p>
          <a:p>
            <a:pPr marL="514350" indent="-514350">
              <a:buNone/>
            </a:pPr>
            <a:r>
              <a:rPr lang="ru-RU" sz="2800" dirty="0" smtClean="0"/>
              <a:t>       интерактивные </a:t>
            </a:r>
          </a:p>
          <a:p>
            <a:pPr marL="514350" indent="-514350">
              <a:buNone/>
            </a:pPr>
            <a:r>
              <a:rPr lang="ru-RU" sz="2800" dirty="0" smtClean="0"/>
              <a:t>       </a:t>
            </a:r>
            <a:r>
              <a:rPr lang="ru-RU" sz="2800" dirty="0" err="1" smtClean="0"/>
              <a:t>панели\столы</a:t>
            </a:r>
            <a:r>
              <a:rPr lang="ru-RU" sz="2800" dirty="0" smtClean="0"/>
              <a:t>.</a:t>
            </a:r>
          </a:p>
          <a:p>
            <a:pPr marL="514350" indent="-514350">
              <a:buNone/>
            </a:pPr>
            <a:endParaRPr lang="ru-RU" sz="2800" b="1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  <p:pic>
        <p:nvPicPr>
          <p:cNvPr id="88066" name="Picture 2" descr="C:\Users\User\Desktop\mo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71941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педагог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357298"/>
            <a:ext cx="6329378" cy="47244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умеет пользоваться компьютером и другими цифровыми средствами.</a:t>
            </a:r>
          </a:p>
          <a:p>
            <a:pPr>
              <a:lnSpc>
                <a:spcPct val="90000"/>
              </a:lnSpc>
              <a:buNone/>
            </a:pPr>
            <a:endParaRPr lang="ru-RU" alt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умеет пользоваться Интернетом, программным обеспечением.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alt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применяет на практике современные образовательные технологии, разрабатывает авторские цифровые образовательные ресурсы.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  <p:pic>
        <p:nvPicPr>
          <p:cNvPr id="83970" name="Picture 2" descr="C:\Users\User\Desktop\svetofor-dla-do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500174"/>
            <a:ext cx="3126136" cy="457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ph idx="1"/>
          </p:nvPr>
        </p:nvGraphicFramePr>
        <p:xfrm>
          <a:off x="1027113" y="1603375"/>
          <a:ext cx="7078662" cy="4705350"/>
        </p:xfrm>
        <a:graphic>
          <a:graphicData uri="http://schemas.openxmlformats.org/presentationml/2006/ole">
            <p:oleObj spid="_x0000_s66562" name="Документ" r:id="rId3" imgW="7730415" imgH="51341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916832"/>
            <a:ext cx="5544864" cy="179863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«Технологии </a:t>
            </a:r>
            <a:r>
              <a:rPr lang="ru-RU" sz="2400" i="1" dirty="0">
                <a:solidFill>
                  <a:schemeClr val="tx2"/>
                </a:solidFill>
              </a:rPr>
              <a:t>не заменят преподавателей, их заменят другие преподаватели, которые используют </a:t>
            </a:r>
            <a:r>
              <a:rPr lang="ru-RU" sz="2400" i="1" dirty="0" smtClean="0">
                <a:solidFill>
                  <a:schemeClr val="tx2"/>
                </a:solidFill>
              </a:rPr>
              <a:t>ИКТ»    </a:t>
            </a:r>
            <a:r>
              <a:rPr lang="ru-RU" sz="2400" b="0" i="1" dirty="0" smtClean="0">
                <a:solidFill>
                  <a:schemeClr val="tx1"/>
                </a:solidFill>
              </a:rPr>
              <a:t>Рей Клиффорд</a:t>
            </a:r>
            <a:r>
              <a:rPr lang="ru-RU" sz="2400" b="0" dirty="0" smtClean="0">
                <a:solidFill>
                  <a:schemeClr val="tx2"/>
                </a:solidFill>
              </a:rPr>
              <a:t/>
            </a:r>
            <a:br>
              <a:rPr lang="ru-RU" sz="2400" b="0" dirty="0" smtClean="0">
                <a:solidFill>
                  <a:schemeClr val="tx2"/>
                </a:solidFill>
              </a:rPr>
            </a:br>
            <a:endParaRPr lang="ru-RU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3400383" y="5373216"/>
            <a:ext cx="4680768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i="1" dirty="0" smtClean="0"/>
              <a:t>Спасибо за внимание!</a:t>
            </a:r>
            <a:endParaRPr lang="ru-RU" sz="24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 грамотность и компетентность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ИКТ-грамотность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знания о том, что из себя представляет персональный компьютер, программные продукты, каковы их функции и возможности, знание о существовании компьютерных сетей (в том числе Интернет).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ИКТ-компетентность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не только использование различных информационных инструментов (ИКТ-грамотность), но и эффективное применение их в педагогической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ИКТ-компетентность педагога: понятие</a:t>
            </a:r>
            <a:endParaRPr lang="ru-RU" dirty="0"/>
          </a:p>
        </p:txBody>
      </p:sp>
      <p:pic>
        <p:nvPicPr>
          <p:cNvPr id="46082" name="Picture 2" descr="http://lib2.podelise.ru/tw_files2/urls_4/5/d-4183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2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4389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один из основных показателей профессионализма.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знание новых информационных технологий и умение ими пользоваться для решения современных задач образования.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новые возможности для совершенствования учебно-воспитательного процесса.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новые возможности для получения новых знаний как воспитанника, так и педагога.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71480"/>
            <a:ext cx="6819928" cy="2214578"/>
          </a:xfrm>
        </p:spPr>
        <p:txBody>
          <a:bodyPr/>
          <a:lstStyle/>
          <a:p>
            <a:r>
              <a:rPr lang="ru-RU" sz="2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	Профессиональный стандарт «Педагог (педагогическая деятельность в сфере дошкольного, начального общего, основного общего, среднего общего образования) (воспитатель, учитель)», утв. приказом Минтруда от 18.10.2013 № 544н</a:t>
            </a:r>
            <a:r>
              <a:rPr lang="ru-RU" sz="2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928934"/>
            <a:ext cx="8115328" cy="339566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ИКТ-компетентности</a:t>
            </a:r>
            <a:r>
              <a:rPr lang="ru-RU" b="1" dirty="0" smtClean="0"/>
              <a:t>, которыми должен владеть педагог согласно </a:t>
            </a:r>
            <a:r>
              <a:rPr lang="ru-RU" b="1" dirty="0" err="1" smtClean="0"/>
              <a:t>Профстандарту</a:t>
            </a:r>
            <a:endParaRPr lang="ru-RU" dirty="0" smtClean="0"/>
          </a:p>
          <a:p>
            <a:pPr lvl="0"/>
            <a:r>
              <a:rPr lang="ru-RU" dirty="0" err="1" smtClean="0"/>
              <a:t>Общепользовательская</a:t>
            </a:r>
            <a:endParaRPr lang="ru-RU" dirty="0" smtClean="0"/>
          </a:p>
          <a:p>
            <a:pPr lvl="0"/>
            <a:r>
              <a:rPr lang="ru-RU" dirty="0" smtClean="0"/>
              <a:t>Общепедагогическая</a:t>
            </a:r>
          </a:p>
          <a:p>
            <a:pPr lvl="0"/>
            <a:r>
              <a:rPr lang="ru-RU" dirty="0" smtClean="0"/>
              <a:t>Предметно-педагогическая</a:t>
            </a:r>
          </a:p>
        </p:txBody>
      </p:sp>
      <p:pic>
        <p:nvPicPr>
          <p:cNvPr id="43011" name="Picture 3" descr="C:\Users\User\Desktop\карт профстан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857760"/>
            <a:ext cx="166688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общепользовательская</a:t>
            </a:r>
            <a:r>
              <a:rPr lang="ru-RU" dirty="0" smtClean="0"/>
              <a:t> ИКТ-компетентность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85860"/>
            <a:ext cx="8472518" cy="5038740"/>
          </a:xfrm>
        </p:spPr>
        <p:txBody>
          <a:bodyPr/>
          <a:lstStyle/>
          <a:p>
            <a:r>
              <a:rPr lang="ru-RU" sz="2400" dirty="0" smtClean="0"/>
              <a:t>умение педагога пользоваться компьютером: элементарные умения самостоятельно включать, выключать и перезагружать компьютер, устранять неполадки, сменить картридж в принтере.</a:t>
            </a:r>
          </a:p>
          <a:p>
            <a:r>
              <a:rPr lang="ru-RU" sz="2400" dirty="0" smtClean="0"/>
              <a:t>Также данная компетентность предусматривает знание техники безопасности во время работы на компьютере, умения делать фото-, видео- и </a:t>
            </a:r>
            <a:r>
              <a:rPr lang="ru-RU" sz="2400" dirty="0" err="1" smtClean="0"/>
              <a:t>аудиофиксации</a:t>
            </a:r>
            <a:r>
              <a:rPr lang="ru-RU" sz="2400" dirty="0" smtClean="0"/>
              <a:t>, искать информацию в интернете, пользоваться электронной почтой,  системами мгновенных сообщений, электронными носителями. </a:t>
            </a:r>
          </a:p>
          <a:p>
            <a:r>
              <a:rPr lang="ru-RU" sz="2400" dirty="0" smtClean="0"/>
              <a:t>Кроме того, педагог должен знать и соблюдать этические и правовые нормы использования средств ИКТ.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2466996" cy="4402145"/>
          </a:xfrm>
        </p:spPr>
        <p:txBody>
          <a:bodyPr/>
          <a:lstStyle/>
          <a:p>
            <a:pPr algn="ctr"/>
            <a:r>
              <a:rPr lang="ru-RU" sz="2000" dirty="0" err="1" smtClean="0"/>
              <a:t>общепользовательская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ИКТ-компетентность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7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l="32120" t="21528" r="32209" b="20139"/>
          <a:stretch>
            <a:fillRect/>
          </a:stretch>
        </p:blipFill>
        <p:spPr bwMode="auto">
          <a:xfrm>
            <a:off x="2857488" y="0"/>
            <a:ext cx="614366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CC2B5"/>
      </a:accent1>
      <a:accent2>
        <a:srgbClr val="81A551"/>
      </a:accent2>
      <a:accent3>
        <a:srgbClr val="FFFFFF"/>
      </a:accent3>
      <a:accent4>
        <a:srgbClr val="000000"/>
      </a:accent4>
      <a:accent5>
        <a:srgbClr val="AFDDD7"/>
      </a:accent5>
      <a:accent6>
        <a:srgbClr val="749549"/>
      </a:accent6>
      <a:hlink>
        <a:srgbClr val="F1B50D"/>
      </a:hlink>
      <a:folHlink>
        <a:srgbClr val="15ACE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7"/>
        </a:accent5>
        <a:accent6>
          <a:srgbClr val="749549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3D6AE"/>
        </a:accent5>
        <a:accent6>
          <a:srgbClr val="BCB33D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884B3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590TGp_climb_dark_ani</Template>
  <TotalTime>596</TotalTime>
  <Words>1359</Words>
  <Application>Microsoft Office PowerPoint</Application>
  <PresentationFormat>Экран (4:3)</PresentationFormat>
  <Paragraphs>184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Default Design</vt:lpstr>
      <vt:lpstr>Acrobat Document</vt:lpstr>
      <vt:lpstr>Документ</vt:lpstr>
      <vt:lpstr>ИКТ-компетентность педагога ДОУ </vt:lpstr>
      <vt:lpstr>«Истинная компьютерная грамотность означает не только умение использовать компьютер и компьютерные идеи, но и знание, когда это следует делать» Сеймур Пейперт</vt:lpstr>
      <vt:lpstr>ИКТ-компетентность педагога: понятие</vt:lpstr>
      <vt:lpstr>ИКТ- грамотность и компетентность</vt:lpstr>
      <vt:lpstr>ИКТ-компетентность педагога: понятие</vt:lpstr>
      <vt:lpstr>ИКТ-компетентность</vt:lpstr>
      <vt:lpstr> Профессиональный стандарт «Педагог (педагогическая деятельность в сфере дошкольного, начального общего, основного общего, среднего общего образования) (воспитатель, учитель)», утв. приказом Минтруда от 18.10.2013 № 544н.</vt:lpstr>
      <vt:lpstr>общепользовательская ИКТ-компетентность</vt:lpstr>
      <vt:lpstr>общепользовательская  ИКТ-компетентность</vt:lpstr>
      <vt:lpstr>общепедагогическая ИКТ-компетентность</vt:lpstr>
      <vt:lpstr>общепедагогическая ИКТ-компетентность</vt:lpstr>
      <vt:lpstr>Предметно-педагогическая ИКТ-компетентность</vt:lpstr>
      <vt:lpstr>Предметно-педагогическая ИКТ-компетентность</vt:lpstr>
      <vt:lpstr>ИКТ-компетентность педагога: понятие</vt:lpstr>
      <vt:lpstr>Слайд 15</vt:lpstr>
      <vt:lpstr>1.Обучались ли Вы на курсах ПК по ИКТ, если да, то когда?</vt:lpstr>
      <vt:lpstr>2.Оцените по 5-балльной шкале свой уровень владения компьютером</vt:lpstr>
      <vt:lpstr>3.Как часто в своей профессиональной деятельности Вы используете ИКТ-технологии:</vt:lpstr>
      <vt:lpstr>4.Созданы ли в вашей группе (кабинете) условия для использования ИКТ в работе педагога?</vt:lpstr>
      <vt:lpstr>5.В каких из предложенных вариантов Вы используете ИКТ (может быть несколько вариантов ответа):</vt:lpstr>
      <vt:lpstr>6.Уровень владения ИКТ-технологиями</vt:lpstr>
      <vt:lpstr>6.Уровень владения ИКТ-технологиями</vt:lpstr>
      <vt:lpstr>7. Как часто заходите на сайт ДОУ:</vt:lpstr>
      <vt:lpstr>8. Какие образовательные сайты Вы часто используете в работе?</vt:lpstr>
      <vt:lpstr>9. На каких сайтах публикуетесь, участвуете в конкурсах?</vt:lpstr>
      <vt:lpstr>10. Каковы Ваши последние достижения в области использования ИКТ? </vt:lpstr>
      <vt:lpstr>11.Какие проблемы возникают при использовании ИКТ? (может быть несколько ответов)</vt:lpstr>
      <vt:lpstr>Слайд 28</vt:lpstr>
      <vt:lpstr>14. Хотели бы Вы получить дополнительные знания по повышению ИКТ-компетентности?</vt:lpstr>
      <vt:lpstr>15. Ваши пожелания по созданию условий в ДОУ для использования ИКТ</vt:lpstr>
      <vt:lpstr>ВЫВОД</vt:lpstr>
      <vt:lpstr>ВЫВОД</vt:lpstr>
      <vt:lpstr>ВЫВОД</vt:lpstr>
      <vt:lpstr>Современный педагог</vt:lpstr>
      <vt:lpstr>Важно!</vt:lpstr>
      <vt:lpstr>«Технологии не заменят преподавателей, их заменят другие преподаватели, которые используют ИКТ»    Рей Клиффорд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Desinov</dc:creator>
  <cp:lastModifiedBy>User</cp:lastModifiedBy>
  <cp:revision>51</cp:revision>
  <dcterms:created xsi:type="dcterms:W3CDTF">2006-11-02T15:35:18Z</dcterms:created>
  <dcterms:modified xsi:type="dcterms:W3CDTF">2020-10-21T04:14:58Z</dcterms:modified>
</cp:coreProperties>
</file>